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56" r:id="rId2"/>
    <p:sldId id="257" r:id="rId3"/>
    <p:sldId id="283" r:id="rId4"/>
    <p:sldId id="276" r:id="rId5"/>
    <p:sldId id="272" r:id="rId6"/>
    <p:sldId id="258" r:id="rId7"/>
    <p:sldId id="277" r:id="rId8"/>
    <p:sldId id="263" r:id="rId9"/>
    <p:sldId id="278" r:id="rId10"/>
    <p:sldId id="282" r:id="rId11"/>
    <p:sldId id="269" r:id="rId12"/>
    <p:sldId id="279" r:id="rId13"/>
    <p:sldId id="270" r:id="rId14"/>
    <p:sldId id="264" r:id="rId15"/>
    <p:sldId id="273" r:id="rId16"/>
    <p:sldId id="265" r:id="rId17"/>
    <p:sldId id="259" r:id="rId18"/>
    <p:sldId id="281" r:id="rId19"/>
    <p:sldId id="274" r:id="rId20"/>
    <p:sldId id="260" r:id="rId21"/>
    <p:sldId id="266" r:id="rId22"/>
    <p:sldId id="284" r:id="rId23"/>
    <p:sldId id="261" r:id="rId24"/>
    <p:sldId id="275" r:id="rId25"/>
    <p:sldId id="262" r:id="rId26"/>
    <p:sldId id="2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5" autoAdjust="0"/>
    <p:restoredTop sz="86347" autoAdjust="0"/>
  </p:normalViewPr>
  <p:slideViewPr>
    <p:cSldViewPr snapToGrid="0">
      <p:cViewPr varScale="1">
        <p:scale>
          <a:sx n="99" d="100"/>
          <a:sy n="99" d="100"/>
        </p:scale>
        <p:origin x="234" y="78"/>
      </p:cViewPr>
      <p:guideLst/>
    </p:cSldViewPr>
  </p:slideViewPr>
  <p:outlineViewPr>
    <p:cViewPr>
      <p:scale>
        <a:sx n="33" d="100"/>
        <a:sy n="33" d="100"/>
      </p:scale>
      <p:origin x="0" y="-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D5052-BAAD-4BE8-8C48-13379738994B}" type="datetimeFigureOut">
              <a:rPr lang="en-US" smtClean="0"/>
              <a:t>3/27/2018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DB54A-605B-4DE9-91DA-EFBBF42E8AFA}" type="slidenum">
              <a:rPr lang="en-US" smtClean="0"/>
              <a:t>‹#›</a:t>
            </a:fld>
            <a:endParaRPr lang="en-US" dirty="0"/>
          </a:p>
        </p:txBody>
      </p:sp>
    </p:spTree>
    <p:extLst>
      <p:ext uri="{BB962C8B-B14F-4D97-AF65-F5344CB8AC3E}">
        <p14:creationId xmlns:p14="http://schemas.microsoft.com/office/powerpoint/2010/main" val="367613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3</a:t>
            </a:fld>
            <a:endParaRPr lang="en-US" dirty="0"/>
          </a:p>
        </p:txBody>
      </p:sp>
    </p:spTree>
    <p:extLst>
      <p:ext uri="{BB962C8B-B14F-4D97-AF65-F5344CB8AC3E}">
        <p14:creationId xmlns:p14="http://schemas.microsoft.com/office/powerpoint/2010/main" val="77547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6</a:t>
            </a:fld>
            <a:endParaRPr lang="en-US" dirty="0"/>
          </a:p>
        </p:txBody>
      </p:sp>
    </p:spTree>
    <p:extLst>
      <p:ext uri="{BB962C8B-B14F-4D97-AF65-F5344CB8AC3E}">
        <p14:creationId xmlns:p14="http://schemas.microsoft.com/office/powerpoint/2010/main" val="401571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10</a:t>
            </a:fld>
            <a:endParaRPr lang="en-US" dirty="0"/>
          </a:p>
        </p:txBody>
      </p:sp>
    </p:spTree>
    <p:extLst>
      <p:ext uri="{BB962C8B-B14F-4D97-AF65-F5344CB8AC3E}">
        <p14:creationId xmlns:p14="http://schemas.microsoft.com/office/powerpoint/2010/main" val="42549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12</a:t>
            </a:fld>
            <a:endParaRPr lang="en-US" dirty="0"/>
          </a:p>
        </p:txBody>
      </p:sp>
    </p:spTree>
    <p:extLst>
      <p:ext uri="{BB962C8B-B14F-4D97-AF65-F5344CB8AC3E}">
        <p14:creationId xmlns:p14="http://schemas.microsoft.com/office/powerpoint/2010/main" val="282778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13</a:t>
            </a:fld>
            <a:endParaRPr lang="en-US" dirty="0"/>
          </a:p>
        </p:txBody>
      </p:sp>
    </p:spTree>
    <p:extLst>
      <p:ext uri="{BB962C8B-B14F-4D97-AF65-F5344CB8AC3E}">
        <p14:creationId xmlns:p14="http://schemas.microsoft.com/office/powerpoint/2010/main" val="341881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16</a:t>
            </a:fld>
            <a:endParaRPr lang="en-US" dirty="0"/>
          </a:p>
        </p:txBody>
      </p:sp>
    </p:spTree>
    <p:extLst>
      <p:ext uri="{BB962C8B-B14F-4D97-AF65-F5344CB8AC3E}">
        <p14:creationId xmlns:p14="http://schemas.microsoft.com/office/powerpoint/2010/main" val="92810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18</a:t>
            </a:fld>
            <a:endParaRPr lang="en-US" dirty="0"/>
          </a:p>
        </p:txBody>
      </p:sp>
    </p:spTree>
    <p:extLst>
      <p:ext uri="{BB962C8B-B14F-4D97-AF65-F5344CB8AC3E}">
        <p14:creationId xmlns:p14="http://schemas.microsoft.com/office/powerpoint/2010/main" val="418837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19</a:t>
            </a:fld>
            <a:endParaRPr lang="en-US" dirty="0"/>
          </a:p>
        </p:txBody>
      </p:sp>
    </p:spTree>
    <p:extLst>
      <p:ext uri="{BB962C8B-B14F-4D97-AF65-F5344CB8AC3E}">
        <p14:creationId xmlns:p14="http://schemas.microsoft.com/office/powerpoint/2010/main" val="195202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B54A-605B-4DE9-91DA-EFBBF42E8AFA}" type="slidenum">
              <a:rPr lang="en-US" smtClean="0"/>
              <a:t>22</a:t>
            </a:fld>
            <a:endParaRPr lang="en-US" dirty="0"/>
          </a:p>
        </p:txBody>
      </p:sp>
    </p:spTree>
    <p:extLst>
      <p:ext uri="{BB962C8B-B14F-4D97-AF65-F5344CB8AC3E}">
        <p14:creationId xmlns:p14="http://schemas.microsoft.com/office/powerpoint/2010/main" val="419731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782EFC8D-7194-474F-B4A7-B5A68D2E54F8}"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557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2EFC8D-7194-474F-B4A7-B5A68D2E54F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419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2EFC8D-7194-474F-B4A7-B5A68D2E54F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305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2EFC8D-7194-474F-B4A7-B5A68D2E54F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3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2EFC8D-7194-474F-B4A7-B5A68D2E54F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11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2EFC8D-7194-474F-B4A7-B5A68D2E54F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219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2EFC8D-7194-474F-B4A7-B5A68D2E54F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359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2EFC8D-7194-474F-B4A7-B5A68D2E54F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82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2EFC8D-7194-474F-B4A7-B5A68D2E54F8}" type="slidenum">
              <a:rPr lang="en-US" smtClean="0"/>
              <a:t>‹#›</a:t>
            </a:fld>
            <a:endParaRPr lang="en-US" dirty="0"/>
          </a:p>
        </p:txBody>
      </p:sp>
    </p:spTree>
    <p:extLst>
      <p:ext uri="{BB962C8B-B14F-4D97-AF65-F5344CB8AC3E}">
        <p14:creationId xmlns:p14="http://schemas.microsoft.com/office/powerpoint/2010/main" val="210362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261D1-1E9A-4D02-9353-F9CBA14F9902}" type="datetimeFigureOut">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2EFC8D-7194-474F-B4A7-B5A68D2E54F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980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44261D1-1E9A-4D02-9353-F9CBA14F9902}" type="datetimeFigureOut">
              <a:rPr lang="en-US" smtClean="0"/>
              <a:t>3/27/2018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782EFC8D-7194-474F-B4A7-B5A68D2E54F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92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44261D1-1E9A-4D02-9353-F9CBA14F9902}" type="datetimeFigureOut">
              <a:rPr lang="en-US" smtClean="0"/>
              <a:t>3/27/2018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82EFC8D-7194-474F-B4A7-B5A68D2E54F8}"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000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rfgu0hohcc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mncpa.org/publications/footnote/2014-04/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wmcf.org/uploads/generationaldifferenceschart" TargetMode="External"/><Relationship Id="rId2" Type="http://schemas.openxmlformats.org/officeDocument/2006/relationships/hyperlink" Target="http://fortune.com/2015/03/26/3-things-millennials-want-in-a-career-hint-it-is-not-more-mone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1189" y="989773"/>
            <a:ext cx="8637072" cy="2541431"/>
          </a:xfrm>
        </p:spPr>
        <p:txBody>
          <a:bodyPr>
            <a:normAutofit fontScale="90000"/>
          </a:bodyPr>
          <a:lstStyle/>
          <a:p>
            <a:pPr algn="ctr"/>
            <a:r>
              <a:rPr lang="en-US" dirty="0"/>
              <a:t>Getting the Most Out Of Your Multigenerational Team</a:t>
            </a:r>
          </a:p>
        </p:txBody>
      </p:sp>
      <p:sp>
        <p:nvSpPr>
          <p:cNvPr id="3" name="Subtitle 2"/>
          <p:cNvSpPr>
            <a:spLocks noGrp="1"/>
          </p:cNvSpPr>
          <p:nvPr>
            <p:ph type="subTitle" idx="1"/>
          </p:nvPr>
        </p:nvSpPr>
        <p:spPr>
          <a:xfrm>
            <a:off x="2417780" y="3531204"/>
            <a:ext cx="8637072" cy="977621"/>
          </a:xfrm>
        </p:spPr>
        <p:txBody>
          <a:bodyPr/>
          <a:lstStyle/>
          <a:p>
            <a:r>
              <a:rPr lang="en-US" dirty="0"/>
              <a:t>2017 CCSMG Spring Conference</a:t>
            </a:r>
          </a:p>
          <a:p>
            <a:r>
              <a:rPr lang="en-US" dirty="0"/>
              <a:t>May 2017</a:t>
            </a:r>
          </a:p>
        </p:txBody>
      </p:sp>
    </p:spTree>
    <p:extLst>
      <p:ext uri="{BB962C8B-B14F-4D97-AF65-F5344CB8AC3E}">
        <p14:creationId xmlns:p14="http://schemas.microsoft.com/office/powerpoint/2010/main" val="151909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3184" y="337930"/>
            <a:ext cx="10053148" cy="6128787"/>
          </a:xfrm>
          <a:prstGeom prst="rect">
            <a:avLst/>
          </a:prstGeom>
        </p:spPr>
      </p:pic>
    </p:spTree>
    <p:extLst>
      <p:ext uri="{BB962C8B-B14F-4D97-AF65-F5344CB8AC3E}">
        <p14:creationId xmlns:p14="http://schemas.microsoft.com/office/powerpoint/2010/main" val="220917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4524" y="581891"/>
            <a:ext cx="10040700" cy="5727470"/>
          </a:xfrm>
        </p:spPr>
        <p:txBody>
          <a:bodyPr>
            <a:normAutofit fontScale="90000"/>
          </a:bodyPr>
          <a:lstStyle/>
          <a:p>
            <a:r>
              <a:rPr lang="en-US" dirty="0"/>
              <a:t>stereotypes – Gen x</a:t>
            </a:r>
            <a:br>
              <a:rPr lang="en-US" dirty="0"/>
            </a:br>
            <a:r>
              <a:rPr lang="en-US" dirty="0"/>
              <a:t>	Negative cynics	</a:t>
            </a:r>
            <a:br>
              <a:rPr lang="en-US" dirty="0"/>
            </a:br>
            <a:r>
              <a:rPr lang="en-US" dirty="0"/>
              <a:t>	slackers</a:t>
            </a:r>
            <a:br>
              <a:rPr lang="en-US" dirty="0"/>
            </a:br>
            <a:r>
              <a:rPr lang="en-US" dirty="0"/>
              <a:t>	whiny</a:t>
            </a:r>
            <a:br>
              <a:rPr lang="en-US" dirty="0"/>
            </a:br>
            <a:br>
              <a:rPr lang="en-US" dirty="0"/>
            </a:br>
            <a:br>
              <a:rPr lang="en-US" dirty="0"/>
            </a:br>
            <a:r>
              <a:rPr lang="en-US" dirty="0"/>
              <a:t>Reality</a:t>
            </a:r>
            <a:br>
              <a:rPr lang="en-US" dirty="0"/>
            </a:br>
            <a:r>
              <a:rPr lang="en-US" dirty="0"/>
              <a:t>	they are realists</a:t>
            </a:r>
            <a:br>
              <a:rPr lang="en-US" dirty="0"/>
            </a:br>
            <a:r>
              <a:rPr lang="en-US" dirty="0"/>
              <a:t>	push back and ask tough questions</a:t>
            </a:r>
            <a:br>
              <a:rPr lang="en-US" dirty="0"/>
            </a:br>
            <a:r>
              <a:rPr lang="en-US" dirty="0"/>
              <a:t>	they care</a:t>
            </a:r>
            <a:br>
              <a:rPr lang="en-US" dirty="0"/>
            </a:br>
            <a:r>
              <a:rPr lang="en-US" dirty="0"/>
              <a:t>	prefer blunt and honest communication</a:t>
            </a:r>
            <a:br>
              <a:rPr lang="en-US" dirty="0"/>
            </a:br>
            <a:r>
              <a:rPr lang="en-US" dirty="0"/>
              <a:t>	independent and entrepreneurial</a:t>
            </a:r>
            <a:br>
              <a:rPr lang="en-US" dirty="0"/>
            </a:br>
            <a:br>
              <a:rPr lang="en-US" dirty="0"/>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t>
            </a:r>
          </a:p>
        </p:txBody>
      </p:sp>
    </p:spTree>
    <p:extLst>
      <p:ext uri="{BB962C8B-B14F-4D97-AF65-F5344CB8AC3E}">
        <p14:creationId xmlns:p14="http://schemas.microsoft.com/office/powerpoint/2010/main" val="332367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5984" y="339403"/>
            <a:ext cx="10913164" cy="6198010"/>
          </a:xfrm>
          <a:prstGeom prst="rect">
            <a:avLst/>
          </a:prstGeom>
        </p:spPr>
      </p:pic>
    </p:spTree>
    <p:extLst>
      <p:ext uri="{BB962C8B-B14F-4D97-AF65-F5344CB8AC3E}">
        <p14:creationId xmlns:p14="http://schemas.microsoft.com/office/powerpoint/2010/main" val="20430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887" y="166256"/>
            <a:ext cx="11438314" cy="6858000"/>
          </a:xfrm>
        </p:spPr>
        <p:txBody>
          <a:bodyPr>
            <a:normAutofit fontScale="90000"/>
          </a:bodyPr>
          <a:lstStyle/>
          <a:p>
            <a:r>
              <a:rPr lang="en-US" dirty="0"/>
              <a:t>stereotypes – millennials</a:t>
            </a:r>
            <a:br>
              <a:rPr lang="en-US" dirty="0"/>
            </a:br>
            <a:br>
              <a:rPr lang="en-US" dirty="0"/>
            </a:br>
            <a:r>
              <a:rPr lang="en-US" dirty="0"/>
              <a:t>	slackers – don’t want to perform “menial” tasks</a:t>
            </a:r>
            <a:br>
              <a:rPr lang="en-US" dirty="0"/>
            </a:br>
            <a:r>
              <a:rPr lang="en-US" dirty="0"/>
              <a:t>	need constant attention</a:t>
            </a:r>
            <a:br>
              <a:rPr lang="en-US" dirty="0"/>
            </a:br>
            <a:r>
              <a:rPr lang="en-US" dirty="0"/>
              <a:t>	don’t know proper behavior to show respect</a:t>
            </a:r>
            <a:br>
              <a:rPr lang="en-US" dirty="0"/>
            </a:br>
            <a:r>
              <a:rPr lang="en-US" dirty="0"/>
              <a:t>	self-centered/narcissistic</a:t>
            </a:r>
            <a:br>
              <a:rPr lang="en-US" dirty="0"/>
            </a:br>
            <a:br>
              <a:rPr lang="en-US" dirty="0"/>
            </a:br>
            <a:r>
              <a:rPr lang="en-US" dirty="0"/>
              <a:t>reality</a:t>
            </a:r>
            <a:br>
              <a:rPr lang="en-US" dirty="0"/>
            </a:br>
            <a:br>
              <a:rPr lang="en-US" dirty="0"/>
            </a:br>
            <a:r>
              <a:rPr lang="en-US" dirty="0"/>
              <a:t>	energetic and creative</a:t>
            </a:r>
            <a:br>
              <a:rPr lang="en-US" dirty="0"/>
            </a:br>
            <a:r>
              <a:rPr lang="en-US" dirty="0"/>
              <a:t>	confident</a:t>
            </a:r>
            <a:br>
              <a:rPr lang="en-US" dirty="0"/>
            </a:br>
            <a:r>
              <a:rPr lang="en-US" dirty="0"/>
              <a:t>	believe in equality</a:t>
            </a:r>
            <a:br>
              <a:rPr lang="en-US" dirty="0"/>
            </a:br>
            <a:r>
              <a:rPr lang="en-US" dirty="0"/>
              <a:t>	entrepreneurial </a:t>
            </a:r>
            <a:br>
              <a:rPr lang="en-US" dirty="0"/>
            </a:br>
            <a:r>
              <a:rPr lang="en-US" dirty="0"/>
              <a:t>	Need to know how they effect the company</a:t>
            </a:r>
            <a:br>
              <a:rPr lang="en-US" dirty="0"/>
            </a:br>
            <a:r>
              <a:rPr lang="en-US" dirty="0"/>
              <a:t>	require feedback</a:t>
            </a:r>
            <a:br>
              <a:rPr lang="en-US" dirty="0"/>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t>
            </a:r>
          </a:p>
        </p:txBody>
      </p:sp>
      <p:pic>
        <p:nvPicPr>
          <p:cNvPr id="3" name="Picture 2"/>
          <p:cNvPicPr>
            <a:picLocks noChangeAspect="1"/>
          </p:cNvPicPr>
          <p:nvPr/>
        </p:nvPicPr>
        <p:blipFill>
          <a:blip r:embed="rId3"/>
          <a:stretch>
            <a:fillRect/>
          </a:stretch>
        </p:blipFill>
        <p:spPr>
          <a:xfrm>
            <a:off x="6822384" y="2422869"/>
            <a:ext cx="4152900" cy="2409825"/>
          </a:xfrm>
          <a:prstGeom prst="rect">
            <a:avLst/>
          </a:prstGeom>
        </p:spPr>
      </p:pic>
    </p:spTree>
    <p:extLst>
      <p:ext uri="{BB962C8B-B14F-4D97-AF65-F5344CB8AC3E}">
        <p14:creationId xmlns:p14="http://schemas.microsoft.com/office/powerpoint/2010/main" val="365456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748145"/>
            <a:ext cx="10389838" cy="1105610"/>
          </a:xfrm>
        </p:spPr>
        <p:txBody>
          <a:bodyPr/>
          <a:lstStyle/>
          <a:p>
            <a:r>
              <a:rPr lang="en-US" dirty="0"/>
              <a:t>What really drives your millennial employees?</a:t>
            </a:r>
          </a:p>
        </p:txBody>
      </p:sp>
      <p:sp>
        <p:nvSpPr>
          <p:cNvPr id="3" name="Content Placeholder 2"/>
          <p:cNvSpPr>
            <a:spLocks noGrp="1"/>
          </p:cNvSpPr>
          <p:nvPr>
            <p:ph idx="1"/>
          </p:nvPr>
        </p:nvSpPr>
        <p:spPr>
          <a:xfrm>
            <a:off x="665017" y="1853755"/>
            <a:ext cx="11321935" cy="4364165"/>
          </a:xfrm>
        </p:spPr>
        <p:txBody>
          <a:bodyPr>
            <a:normAutofit lnSpcReduction="10000"/>
          </a:bodyPr>
          <a:lstStyle/>
          <a:p>
            <a:r>
              <a:rPr lang="en-US" dirty="0"/>
              <a:t>Flexibility – Do they really need to be present to get the job done?  </a:t>
            </a:r>
          </a:p>
          <a:p>
            <a:pPr lvl="1"/>
            <a:r>
              <a:rPr lang="en-US" dirty="0"/>
              <a:t>Can do work through connectivity</a:t>
            </a:r>
          </a:p>
          <a:p>
            <a:pPr lvl="1"/>
            <a:r>
              <a:rPr lang="en-US" dirty="0"/>
              <a:t>Set their own schedules					</a:t>
            </a:r>
          </a:p>
          <a:p>
            <a:r>
              <a:rPr lang="en-US" dirty="0"/>
              <a:t>Want to Learn and Continue to Learn</a:t>
            </a:r>
          </a:p>
          <a:p>
            <a:pPr lvl="1"/>
            <a:r>
              <a:rPr lang="en-US" dirty="0"/>
              <a:t>Want to grow professionally and personally				</a:t>
            </a:r>
            <a:r>
              <a:rPr lang="en-US" sz="3600" dirty="0"/>
              <a:t>Travel!!!!</a:t>
            </a:r>
            <a:endParaRPr lang="en-US" dirty="0"/>
          </a:p>
          <a:p>
            <a:pPr lvl="1"/>
            <a:r>
              <a:rPr lang="en-US" dirty="0"/>
              <a:t>Wants learning experiences that reflect their interests and their passions</a:t>
            </a:r>
          </a:p>
          <a:p>
            <a:r>
              <a:rPr lang="en-US" dirty="0"/>
              <a:t>Want to be Part of the Solution</a:t>
            </a:r>
          </a:p>
          <a:p>
            <a:pPr lvl="1"/>
            <a:r>
              <a:rPr lang="en-US" dirty="0"/>
              <a:t>Listen to them</a:t>
            </a:r>
          </a:p>
          <a:p>
            <a:pPr lvl="1"/>
            <a:r>
              <a:rPr lang="en-US" dirty="0"/>
              <a:t>Help them understand how they fit into the organization</a:t>
            </a:r>
          </a:p>
          <a:p>
            <a:pPr lvl="1"/>
            <a:r>
              <a:rPr lang="en-US" dirty="0"/>
              <a:t>Align personal goals to the goals of the organization</a:t>
            </a:r>
          </a:p>
          <a:p>
            <a:pPr lvl="1"/>
            <a:endParaRPr lang="en-US" dirty="0"/>
          </a:p>
        </p:txBody>
      </p:sp>
    </p:spTree>
    <p:extLst>
      <p:ext uri="{BB962C8B-B14F-4D97-AF65-F5344CB8AC3E}">
        <p14:creationId xmlns:p14="http://schemas.microsoft.com/office/powerpoint/2010/main" val="287760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407" y="804519"/>
            <a:ext cx="9874447" cy="1049235"/>
          </a:xfrm>
        </p:spPr>
        <p:txBody>
          <a:bodyPr/>
          <a:lstStyle/>
          <a:p>
            <a:pPr algn="ctr"/>
            <a:r>
              <a:rPr lang="en-US" baseline="0" dirty="0"/>
              <a:t>opportunities for customer service groups</a:t>
            </a:r>
            <a:r>
              <a:rPr lang="en-US" dirty="0"/>
              <a:t> – millennials and customers</a:t>
            </a:r>
          </a:p>
        </p:txBody>
      </p:sp>
      <p:sp>
        <p:nvSpPr>
          <p:cNvPr id="3" name="Content Placeholder 2"/>
          <p:cNvSpPr>
            <a:spLocks noGrp="1"/>
          </p:cNvSpPr>
          <p:nvPr>
            <p:ph idx="1"/>
          </p:nvPr>
        </p:nvSpPr>
        <p:spPr>
          <a:xfrm>
            <a:off x="824753" y="1853754"/>
            <a:ext cx="10506635" cy="4618764"/>
          </a:xfrm>
        </p:spPr>
        <p:txBody>
          <a:bodyPr>
            <a:normAutofit/>
          </a:bodyPr>
          <a:lstStyle/>
          <a:p>
            <a:pPr marL="0" indent="0">
              <a:buNone/>
            </a:pPr>
            <a:r>
              <a:rPr lang="en-US" dirty="0"/>
              <a:t>How Managers Can Help Employees Be the Best in Customer Service roles – It will carry over into all other jobs they ever have!</a:t>
            </a:r>
          </a:p>
          <a:p>
            <a:r>
              <a:rPr lang="en-US" dirty="0"/>
              <a:t>Be Present - Make Yourself Available</a:t>
            </a:r>
          </a:p>
          <a:p>
            <a:r>
              <a:rPr lang="en-US" dirty="0"/>
              <a:t>Listen More Than You Talk</a:t>
            </a:r>
          </a:p>
          <a:p>
            <a:r>
              <a:rPr lang="en-US" dirty="0"/>
              <a:t>When Speaking or Writing, Be Mindful of the Words Chosen</a:t>
            </a:r>
          </a:p>
          <a:p>
            <a:r>
              <a:rPr lang="en-US" dirty="0"/>
              <a:t>Don’t Extemporize </a:t>
            </a:r>
          </a:p>
          <a:p>
            <a:r>
              <a:rPr lang="en-US" dirty="0"/>
              <a:t>Ask for Feedback</a:t>
            </a:r>
          </a:p>
          <a:p>
            <a:r>
              <a:rPr lang="en-US" dirty="0"/>
              <a:t>Be a Problem Solver</a:t>
            </a:r>
          </a:p>
          <a:p>
            <a:endParaRPr lang="en-US" dirty="0"/>
          </a:p>
        </p:txBody>
      </p:sp>
    </p:spTree>
    <p:extLst>
      <p:ext uri="{BB962C8B-B14F-4D97-AF65-F5344CB8AC3E}">
        <p14:creationId xmlns:p14="http://schemas.microsoft.com/office/powerpoint/2010/main" val="33932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7093" y="279901"/>
            <a:ext cx="8640071" cy="1049235"/>
          </a:xfrm>
        </p:spPr>
        <p:txBody>
          <a:bodyPr/>
          <a:lstStyle/>
          <a:p>
            <a:pPr algn="ctr"/>
            <a:r>
              <a:rPr lang="en-US" dirty="0"/>
              <a:t>How are we alike?</a:t>
            </a:r>
          </a:p>
        </p:txBody>
      </p:sp>
      <p:pic>
        <p:nvPicPr>
          <p:cNvPr id="4" name="Picture 3"/>
          <p:cNvPicPr>
            <a:picLocks noChangeAspect="1"/>
          </p:cNvPicPr>
          <p:nvPr/>
        </p:nvPicPr>
        <p:blipFill>
          <a:blip r:embed="rId3"/>
          <a:stretch>
            <a:fillRect/>
          </a:stretch>
        </p:blipFill>
        <p:spPr>
          <a:xfrm>
            <a:off x="655984" y="974035"/>
            <a:ext cx="11038332" cy="4840513"/>
          </a:xfrm>
          <a:prstGeom prst="rect">
            <a:avLst/>
          </a:prstGeom>
        </p:spPr>
      </p:pic>
    </p:spTree>
    <p:extLst>
      <p:ext uri="{BB962C8B-B14F-4D97-AF65-F5344CB8AC3E}">
        <p14:creationId xmlns:p14="http://schemas.microsoft.com/office/powerpoint/2010/main" val="329051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004" y="222628"/>
            <a:ext cx="12058996" cy="6045168"/>
          </a:xfrm>
        </p:spPr>
        <p:txBody>
          <a:bodyPr>
            <a:normAutofit fontScale="90000"/>
          </a:bodyPr>
          <a:lstStyle/>
          <a:p>
            <a:pPr marL="457200" indent="-457200">
              <a:buFont typeface="Arial" panose="020B0604020202020204" pitchFamily="34" charset="0"/>
              <a:buChar char="•"/>
            </a:pPr>
            <a:r>
              <a:rPr lang="en-US" dirty="0"/>
              <a:t>What do we like about each other?  How are we alike?</a:t>
            </a:r>
            <a:br>
              <a:rPr lang="en-US" dirty="0"/>
            </a:br>
            <a:r>
              <a:rPr lang="en-US" dirty="0"/>
              <a:t>	</a:t>
            </a:r>
            <a:br>
              <a:rPr lang="en-US" dirty="0"/>
            </a:br>
            <a:r>
              <a:rPr lang="en-US" sz="2800" dirty="0"/>
              <a:t>Every generation believes they can change the world</a:t>
            </a:r>
            <a:br>
              <a:rPr lang="en-US" sz="2800" dirty="0"/>
            </a:br>
            <a:r>
              <a:rPr lang="en-US" sz="2800" dirty="0"/>
              <a:t>	</a:t>
            </a:r>
            <a:br>
              <a:rPr lang="en-US" sz="2800" dirty="0"/>
            </a:br>
            <a:r>
              <a:rPr lang="en-US" sz="2800" dirty="0"/>
              <a:t>all generations have felt entitled or special</a:t>
            </a:r>
            <a:br>
              <a:rPr lang="en-US" sz="2800" dirty="0"/>
            </a:br>
            <a:br>
              <a:rPr lang="en-US" sz="2800" dirty="0"/>
            </a:br>
            <a:r>
              <a:rPr lang="en-US" sz="2800" dirty="0"/>
              <a:t>If you only knew what I had to go through…</a:t>
            </a:r>
            <a:br>
              <a:rPr lang="en-US" sz="2800" dirty="0"/>
            </a:br>
            <a:br>
              <a:rPr lang="en-US" sz="2800" dirty="0"/>
            </a:br>
            <a:r>
              <a:rPr lang="en-US" sz="2800" dirty="0"/>
              <a:t>share vs teach – we all have been in each other’s shoes we just have different experiences getting there </a:t>
            </a:r>
            <a:br>
              <a:rPr lang="en-US" sz="2800" dirty="0"/>
            </a:br>
            <a:br>
              <a:rPr lang="en-US" sz="2800" dirty="0"/>
            </a:br>
            <a:r>
              <a:rPr lang="en-US" sz="2800" dirty="0"/>
              <a:t>“</a:t>
            </a:r>
            <a:r>
              <a:rPr lang="en-US" dirty="0"/>
              <a:t>Change is hard, but unstoppable; be accepting of change and grow from it. Learn from the younger generations even though we think it should be the other way around.”  </a:t>
            </a:r>
            <a:r>
              <a:rPr lang="en-US" sz="2200" dirty="0"/>
              <a:t>https:www.linkedin.com/pulse/baby-boomers-millenneals-have-more-in-common-than-you-abby-Morningstar</a:t>
            </a:r>
            <a:r>
              <a:rPr lang="en-US" dirty="0"/>
              <a:t> </a:t>
            </a:r>
            <a:br>
              <a:rPr lang="en-US" sz="2800" dirty="0"/>
            </a:br>
            <a:r>
              <a:rPr lang="en-US" sz="2800" dirty="0"/>
              <a:t>	</a:t>
            </a:r>
            <a:br>
              <a:rPr lang="en-US" sz="2800" dirty="0"/>
            </a:br>
            <a:br>
              <a:rPr lang="en-US" dirty="0"/>
            </a:br>
            <a:endParaRPr lang="en-US" dirty="0"/>
          </a:p>
        </p:txBody>
      </p:sp>
    </p:spTree>
    <p:extLst>
      <p:ext uri="{BB962C8B-B14F-4D97-AF65-F5344CB8AC3E}">
        <p14:creationId xmlns:p14="http://schemas.microsoft.com/office/powerpoint/2010/main" val="244853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7093" y="279901"/>
            <a:ext cx="8640071" cy="1049235"/>
          </a:xfrm>
        </p:spPr>
        <p:txBody>
          <a:bodyPr/>
          <a:lstStyle/>
          <a:p>
            <a:r>
              <a:rPr lang="en-US" dirty="0"/>
              <a:t>Humor in the workplace – core values</a:t>
            </a:r>
            <a:br>
              <a:rPr lang="en-US" dirty="0"/>
            </a:br>
            <a:r>
              <a:rPr lang="en-US" sz="1400" dirty="0"/>
              <a:t>www.wmcf.org/uploads/generationaldifferenceschart</a:t>
            </a:r>
            <a:endParaRPr lang="en-US" dirty="0"/>
          </a:p>
        </p:txBody>
      </p:sp>
      <p:pic>
        <p:nvPicPr>
          <p:cNvPr id="3" name="Picture 2"/>
          <p:cNvPicPr>
            <a:picLocks noChangeAspect="1"/>
          </p:cNvPicPr>
          <p:nvPr/>
        </p:nvPicPr>
        <p:blipFill>
          <a:blip r:embed="rId3"/>
          <a:stretch>
            <a:fillRect/>
          </a:stretch>
        </p:blipFill>
        <p:spPr>
          <a:xfrm>
            <a:off x="2124335" y="1096380"/>
            <a:ext cx="7936118" cy="4695292"/>
          </a:xfrm>
          <a:prstGeom prst="rect">
            <a:avLst/>
          </a:prstGeom>
        </p:spPr>
      </p:pic>
    </p:spTree>
    <p:extLst>
      <p:ext uri="{BB962C8B-B14F-4D97-AF65-F5344CB8AC3E}">
        <p14:creationId xmlns:p14="http://schemas.microsoft.com/office/powerpoint/2010/main" val="54948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7093" y="279901"/>
            <a:ext cx="8640071" cy="1049235"/>
          </a:xfrm>
        </p:spPr>
        <p:txBody>
          <a:bodyPr>
            <a:normAutofit/>
          </a:bodyPr>
          <a:lstStyle/>
          <a:p>
            <a:r>
              <a:rPr lang="en-US" dirty="0"/>
              <a:t>Speaking of core values</a:t>
            </a:r>
            <a:br>
              <a:rPr lang="en-US" dirty="0"/>
            </a:br>
            <a:r>
              <a:rPr lang="en-US" sz="1400" dirty="0"/>
              <a:t>www.FDU.edu/nespubs/magazine/05ws/generations.htm</a:t>
            </a:r>
            <a:endParaRPr lang="en-US" dirty="0"/>
          </a:p>
        </p:txBody>
      </p:sp>
      <p:pic>
        <p:nvPicPr>
          <p:cNvPr id="4" name="Picture 3"/>
          <p:cNvPicPr>
            <a:picLocks noChangeAspect="1"/>
          </p:cNvPicPr>
          <p:nvPr/>
        </p:nvPicPr>
        <p:blipFill>
          <a:blip r:embed="rId3"/>
          <a:stretch>
            <a:fillRect/>
          </a:stretch>
        </p:blipFill>
        <p:spPr>
          <a:xfrm>
            <a:off x="1559859" y="964240"/>
            <a:ext cx="9556376" cy="5192557"/>
          </a:xfrm>
          <a:prstGeom prst="rect">
            <a:avLst/>
          </a:prstGeom>
        </p:spPr>
      </p:pic>
    </p:spTree>
    <p:extLst>
      <p:ext uri="{BB962C8B-B14F-4D97-AF65-F5344CB8AC3E}">
        <p14:creationId xmlns:p14="http://schemas.microsoft.com/office/powerpoint/2010/main" val="51829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764" y="798513"/>
            <a:ext cx="4239491" cy="2247900"/>
          </a:xfrm>
        </p:spPr>
        <p:txBody>
          <a:bodyPr>
            <a:normAutofit/>
          </a:bodyPr>
          <a:lstStyle/>
          <a:p>
            <a:r>
              <a:rPr lang="en-US" sz="2800" dirty="0"/>
              <a:t>What generations are involved? </a:t>
            </a:r>
          </a:p>
        </p:txBody>
      </p:sp>
      <p:sp>
        <p:nvSpPr>
          <p:cNvPr id="3" name="Content Placeholder 2"/>
          <p:cNvSpPr>
            <a:spLocks noGrp="1"/>
          </p:cNvSpPr>
          <p:nvPr>
            <p:ph idx="4294967295"/>
          </p:nvPr>
        </p:nvSpPr>
        <p:spPr>
          <a:xfrm>
            <a:off x="6178550" y="798513"/>
            <a:ext cx="6013450" cy="4659312"/>
          </a:xfrm>
        </p:spPr>
        <p:txBody>
          <a:bodyPr/>
          <a:lstStyle/>
          <a:p>
            <a:r>
              <a:rPr lang="en-US" dirty="0"/>
              <a:t>Baby Boomers		Born 1945-1964	 78.8M</a:t>
            </a:r>
          </a:p>
          <a:p>
            <a:r>
              <a:rPr lang="en-US" dirty="0"/>
              <a:t>Generation Xers	Born 1965-1984   65.8M</a:t>
            </a:r>
          </a:p>
          <a:p>
            <a:r>
              <a:rPr lang="en-US" dirty="0"/>
              <a:t>Millennials		Born 1985-2004   83.1M</a:t>
            </a:r>
          </a:p>
          <a:p>
            <a:pPr lvl="1"/>
            <a:r>
              <a:rPr lang="en-US" sz="2000" dirty="0"/>
              <a:t>Generation Y/Z		</a:t>
            </a:r>
          </a:p>
        </p:txBody>
      </p:sp>
      <p:sp>
        <p:nvSpPr>
          <p:cNvPr id="4" name="Text Placeholder 3"/>
          <p:cNvSpPr>
            <a:spLocks noGrp="1"/>
          </p:cNvSpPr>
          <p:nvPr>
            <p:ph type="body" sz="half" idx="4294967295"/>
          </p:nvPr>
        </p:nvSpPr>
        <p:spPr>
          <a:xfrm>
            <a:off x="615142" y="3205163"/>
            <a:ext cx="5968538" cy="2247900"/>
          </a:xfrm>
        </p:spPr>
        <p:txBody>
          <a:bodyPr>
            <a:normAutofit/>
          </a:bodyPr>
          <a:lstStyle/>
          <a:p>
            <a:endParaRPr lang="en-US" dirty="0"/>
          </a:p>
          <a:p>
            <a:r>
              <a:rPr lang="en-US" sz="4000" dirty="0"/>
              <a:t>Why is this important?</a:t>
            </a:r>
          </a:p>
        </p:txBody>
      </p:sp>
    </p:spTree>
    <p:extLst>
      <p:ext uri="{BB962C8B-B14F-4D97-AF65-F5344CB8AC3E}">
        <p14:creationId xmlns:p14="http://schemas.microsoft.com/office/powerpoint/2010/main" val="83441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433" y="1170279"/>
            <a:ext cx="9775766" cy="1049235"/>
          </a:xfrm>
        </p:spPr>
        <p:txBody>
          <a:bodyPr/>
          <a:lstStyle/>
          <a:p>
            <a:r>
              <a:rPr lang="en-US" dirty="0"/>
              <a:t>What can managers do?</a:t>
            </a:r>
          </a:p>
        </p:txBody>
      </p:sp>
      <p:sp>
        <p:nvSpPr>
          <p:cNvPr id="3" name="Content Placeholder 2"/>
          <p:cNvSpPr>
            <a:spLocks noGrp="1"/>
          </p:cNvSpPr>
          <p:nvPr>
            <p:ph idx="1"/>
          </p:nvPr>
        </p:nvSpPr>
        <p:spPr>
          <a:xfrm>
            <a:off x="2111433" y="1899354"/>
            <a:ext cx="9775766" cy="3450613"/>
          </a:xfrm>
        </p:spPr>
        <p:txBody>
          <a:bodyPr/>
          <a:lstStyle/>
          <a:p>
            <a:r>
              <a:rPr lang="en-US" dirty="0"/>
              <a:t>Get to know your employees</a:t>
            </a:r>
          </a:p>
          <a:p>
            <a:pPr lvl="1"/>
            <a:r>
              <a:rPr lang="en-US" dirty="0"/>
              <a:t>Find out what motivates them</a:t>
            </a:r>
          </a:p>
          <a:p>
            <a:pPr lvl="1"/>
            <a:r>
              <a:rPr lang="en-US" dirty="0"/>
              <a:t>Learn from them</a:t>
            </a:r>
          </a:p>
          <a:p>
            <a:pPr lvl="1"/>
            <a:r>
              <a:rPr lang="en-US" dirty="0"/>
              <a:t>Listen to them</a:t>
            </a:r>
          </a:p>
          <a:p>
            <a:pPr lvl="1"/>
            <a:r>
              <a:rPr lang="en-US" dirty="0"/>
              <a:t>At the very least, learn how employees best like to communicate</a:t>
            </a:r>
          </a:p>
        </p:txBody>
      </p:sp>
    </p:spTree>
    <p:extLst>
      <p:ext uri="{BB962C8B-B14F-4D97-AF65-F5344CB8AC3E}">
        <p14:creationId xmlns:p14="http://schemas.microsoft.com/office/powerpoint/2010/main" val="170091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a:t>The importance of feedback</a:t>
            </a:r>
            <a:br>
              <a:rPr lang="en-US" dirty="0"/>
            </a:br>
            <a:br>
              <a:rPr lang="en-US" dirty="0"/>
            </a:br>
            <a:r>
              <a:rPr lang="en-US" dirty="0"/>
              <a:t>Now more than ever before, immediate and frequent feedback is imperative</a:t>
            </a:r>
            <a:br>
              <a:rPr lang="en-US" dirty="0"/>
            </a:br>
            <a:br>
              <a:rPr lang="en-US" dirty="0"/>
            </a:br>
            <a:r>
              <a:rPr lang="en-US" dirty="0"/>
              <a:t>Focus on guidance – Radical candor</a:t>
            </a:r>
            <a:br>
              <a:rPr lang="en-US" dirty="0"/>
            </a:br>
            <a:r>
              <a:rPr lang="en-US" sz="2700" dirty="0">
                <a:hlinkClick r:id="rId2"/>
              </a:rPr>
              <a:t>https://www.youtube.com/watch?v=rfgu0hohcce</a:t>
            </a:r>
            <a:r>
              <a:rPr lang="en-US" sz="2700" dirty="0"/>
              <a:t> </a:t>
            </a:r>
            <a:br>
              <a:rPr lang="en-US" dirty="0"/>
            </a:br>
            <a:br>
              <a:rPr lang="en-US" dirty="0"/>
            </a:br>
            <a:endParaRPr lang="en-US" dirty="0"/>
          </a:p>
        </p:txBody>
      </p:sp>
    </p:spTree>
    <p:extLst>
      <p:ext uri="{BB962C8B-B14F-4D97-AF65-F5344CB8AC3E}">
        <p14:creationId xmlns:p14="http://schemas.microsoft.com/office/powerpoint/2010/main" val="258918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20279" y="29312"/>
            <a:ext cx="5506278" cy="6509541"/>
          </a:xfrm>
          <a:prstGeom prst="rect">
            <a:avLst/>
          </a:prstGeom>
        </p:spPr>
      </p:pic>
    </p:spTree>
    <p:extLst>
      <p:ext uri="{BB962C8B-B14F-4D97-AF65-F5344CB8AC3E}">
        <p14:creationId xmlns:p14="http://schemas.microsoft.com/office/powerpoint/2010/main" val="391718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a:t>What can companies</a:t>
            </a:r>
            <a:r>
              <a:rPr lang="en-US" baseline="0" dirty="0"/>
              <a:t> do?</a:t>
            </a:r>
            <a:br>
              <a:rPr lang="en-US" baseline="0" dirty="0"/>
            </a:br>
            <a:br>
              <a:rPr lang="en-US" dirty="0"/>
            </a:br>
            <a:r>
              <a:rPr lang="en-US" dirty="0"/>
              <a:t>	Recognize there are differences</a:t>
            </a:r>
            <a:br>
              <a:rPr lang="en-US" baseline="0" dirty="0"/>
            </a:br>
            <a:br>
              <a:rPr lang="en-US" dirty="0"/>
            </a:br>
            <a:r>
              <a:rPr lang="en-US" dirty="0"/>
              <a:t>	Provide training</a:t>
            </a:r>
            <a:br>
              <a:rPr lang="en-US" dirty="0"/>
            </a:br>
            <a:r>
              <a:rPr lang="en-US" dirty="0"/>
              <a:t>		the Myers-</a:t>
            </a:r>
            <a:r>
              <a:rPr lang="en-US" dirty="0" err="1"/>
              <a:t>briggs</a:t>
            </a:r>
            <a:r>
              <a:rPr lang="en-US" dirty="0"/>
              <a:t> personality test</a:t>
            </a:r>
            <a:br>
              <a:rPr lang="en-US" dirty="0"/>
            </a:br>
            <a:r>
              <a:rPr lang="en-US" dirty="0"/>
              <a:t>		true colors</a:t>
            </a:r>
            <a:r>
              <a:rPr lang="en-US" sz="1600" dirty="0"/>
              <a:t>®</a:t>
            </a:r>
            <a:br>
              <a:rPr lang="en-US" sz="1600" dirty="0"/>
            </a:br>
            <a:r>
              <a:rPr lang="en-US" sz="1600" dirty="0"/>
              <a:t>		</a:t>
            </a:r>
            <a:br>
              <a:rPr lang="en-US" dirty="0"/>
            </a:br>
            <a:br>
              <a:rPr lang="en-US" dirty="0"/>
            </a:br>
            <a:r>
              <a:rPr lang="en-US" dirty="0"/>
              <a:t>	empower managers to build in flexibility</a:t>
            </a:r>
          </a:p>
        </p:txBody>
      </p:sp>
    </p:spTree>
    <p:extLst>
      <p:ext uri="{BB962C8B-B14F-4D97-AF65-F5344CB8AC3E}">
        <p14:creationId xmlns:p14="http://schemas.microsoft.com/office/powerpoint/2010/main" val="554980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470" y="100488"/>
            <a:ext cx="6897755" cy="6320191"/>
          </a:xfrm>
          <a:prstGeom prst="rect">
            <a:avLst/>
          </a:prstGeom>
        </p:spPr>
      </p:pic>
    </p:spTree>
    <p:extLst>
      <p:ext uri="{BB962C8B-B14F-4D97-AF65-F5344CB8AC3E}">
        <p14:creationId xmlns:p14="http://schemas.microsoft.com/office/powerpoint/2010/main" val="384840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5588"/>
            <a:ext cx="11355388" cy="1049337"/>
          </a:xfrm>
        </p:spPr>
        <p:txBody>
          <a:bodyPr>
            <a:normAutofit fontScale="90000"/>
          </a:bodyPr>
          <a:lstStyle/>
          <a:p>
            <a:r>
              <a:rPr lang="en-US" dirty="0">
                <a:latin typeface="Calibri" panose="020F0502020204030204" pitchFamily="34" charset="0"/>
              </a:rPr>
              <a:t>Sources</a:t>
            </a:r>
            <a:br>
              <a:rPr lang="en-US" dirty="0">
                <a:latin typeface="Calibri" panose="020F0502020204030204" pitchFamily="34" charset="0"/>
              </a:rPr>
            </a:br>
            <a:r>
              <a:rPr lang="en-US" sz="2700" dirty="0">
                <a:latin typeface="Calibri" panose="020F0502020204030204" pitchFamily="34" charset="0"/>
              </a:rPr>
              <a:t>¹Generations in America, https://www.re-generations.org/tag/generational-theory/</a:t>
            </a:r>
            <a:br>
              <a:rPr lang="en-US" sz="2700" dirty="0">
                <a:latin typeface="Calibri" panose="020F0502020204030204" pitchFamily="34" charset="0"/>
              </a:rPr>
            </a:br>
            <a:br>
              <a:rPr lang="en-US" sz="2700" dirty="0">
                <a:latin typeface="Calibri" panose="020F0502020204030204" pitchFamily="34" charset="0"/>
              </a:rPr>
            </a:br>
            <a:r>
              <a:rPr lang="en-US" sz="2700" dirty="0">
                <a:latin typeface="Calibri" panose="020F0502020204030204" pitchFamily="34" charset="0"/>
              </a:rPr>
              <a:t>carroll, Anna, mssw, </a:t>
            </a:r>
            <a:r>
              <a:rPr lang="en-US" sz="2700" i="1" dirty="0">
                <a:latin typeface="Calibri" panose="020F0502020204030204" pitchFamily="34" charset="0"/>
              </a:rPr>
              <a:t>The feedback imperative - How to give everyday feedback to speed up your team’s success. </a:t>
            </a:r>
            <a:r>
              <a:rPr lang="en-US" sz="2700" dirty="0">
                <a:latin typeface="Calibri" panose="020F0502020204030204" pitchFamily="34" charset="0"/>
              </a:rPr>
              <a:t>Austin: river grove books, 2014. print.</a:t>
            </a:r>
            <a:br>
              <a:rPr lang="en-US" sz="2700" dirty="0">
                <a:latin typeface="Calibri" panose="020F0502020204030204" pitchFamily="34" charset="0"/>
              </a:rPr>
            </a:br>
            <a:br>
              <a:rPr lang="en-US" sz="2700" dirty="0">
                <a:latin typeface="Calibri" panose="020F0502020204030204" pitchFamily="34" charset="0"/>
              </a:rPr>
            </a:br>
            <a:r>
              <a:rPr lang="en-US" sz="2700" dirty="0">
                <a:latin typeface="Calibri" panose="020F0502020204030204" pitchFamily="34" charset="0"/>
              </a:rPr>
              <a:t>Hagemann, bonnie and gronbach, Kenneth w., </a:t>
            </a:r>
            <a:r>
              <a:rPr lang="en-US" sz="2700" i="1" dirty="0">
                <a:latin typeface="Calibri" panose="020F0502020204030204" pitchFamily="34" charset="0"/>
              </a:rPr>
              <a:t>decades of differences - making it work. </a:t>
            </a:r>
            <a:r>
              <a:rPr lang="en-US" sz="2700" dirty="0">
                <a:latin typeface="Calibri" panose="020F0502020204030204" pitchFamily="34" charset="0"/>
              </a:rPr>
              <a:t>Haddam, ct.: Kenneth gronbach, 2014. print.</a:t>
            </a:r>
            <a:br>
              <a:rPr lang="en-US" sz="2700" dirty="0">
                <a:latin typeface="Calibri" panose="020F0502020204030204" pitchFamily="34" charset="0"/>
              </a:rPr>
            </a:br>
            <a:br>
              <a:rPr lang="en-US" dirty="0">
                <a:latin typeface="Calibri" panose="020F0502020204030204" pitchFamily="34" charset="0"/>
              </a:rPr>
            </a:br>
            <a:r>
              <a:rPr lang="en-US" sz="2700" dirty="0">
                <a:latin typeface="Calibri" panose="020F0502020204030204" pitchFamily="34" charset="0"/>
              </a:rPr>
              <a:t>Gronbach, kenneth w., </a:t>
            </a:r>
            <a:r>
              <a:rPr lang="en-US" sz="2700" i="1" dirty="0">
                <a:latin typeface="Calibri" panose="020F0502020204030204" pitchFamily="34" charset="0"/>
              </a:rPr>
              <a:t>the age curve – how to profit from the coming demographic storm. </a:t>
            </a:r>
            <a:r>
              <a:rPr lang="en-US" sz="2700" dirty="0">
                <a:latin typeface="Calibri" panose="020F0502020204030204" pitchFamily="34" charset="0"/>
              </a:rPr>
              <a:t>New York: Amacom books, 2008. print.</a:t>
            </a:r>
            <a:br>
              <a:rPr lang="en-US" sz="2700" dirty="0">
                <a:latin typeface="Calibri" panose="020F0502020204030204" pitchFamily="34" charset="0"/>
              </a:rPr>
            </a:br>
            <a:br>
              <a:rPr lang="en-US" sz="2700" dirty="0">
                <a:latin typeface="Calibri" panose="020F0502020204030204" pitchFamily="34" charset="0"/>
              </a:rPr>
            </a:br>
            <a:r>
              <a:rPr lang="en-US" sz="2700" dirty="0">
                <a:latin typeface="Calibri" panose="020F0502020204030204" pitchFamily="34" charset="0"/>
              </a:rPr>
              <a:t>3 common generational stereotypes, </a:t>
            </a:r>
            <a:r>
              <a:rPr lang="en-US" sz="2700" dirty="0">
                <a:latin typeface="Calibri" panose="020F0502020204030204" pitchFamily="34" charset="0"/>
                <a:hlinkClick r:id="rId2"/>
              </a:rPr>
              <a:t>https://www.mncpa.org/publications/footnote/2014-04/3-</a:t>
            </a:r>
            <a:r>
              <a:rPr lang="en-US" sz="2700" dirty="0">
                <a:latin typeface="Calibri" panose="020F0502020204030204" pitchFamily="34" charset="0"/>
              </a:rPr>
              <a:t>common-generational-stereotypes.aspx</a:t>
            </a:r>
            <a:br>
              <a:rPr lang="en-US" sz="2700" dirty="0">
                <a:latin typeface="Calibri" panose="020F0502020204030204" pitchFamily="34" charset="0"/>
              </a:rPr>
            </a:br>
            <a:br>
              <a:rPr lang="en-US" dirty="0"/>
            </a:br>
            <a:endParaRPr lang="en-US" dirty="0"/>
          </a:p>
        </p:txBody>
      </p:sp>
    </p:spTree>
    <p:extLst>
      <p:ext uri="{BB962C8B-B14F-4D97-AF65-F5344CB8AC3E}">
        <p14:creationId xmlns:p14="http://schemas.microsoft.com/office/powerpoint/2010/main" val="91720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804519"/>
            <a:ext cx="11761694" cy="1049235"/>
          </a:xfrm>
        </p:spPr>
        <p:txBody>
          <a:bodyPr/>
          <a:lstStyle/>
          <a:p>
            <a:r>
              <a:rPr lang="en-US" dirty="0"/>
              <a:t>Sources continued</a:t>
            </a:r>
          </a:p>
        </p:txBody>
      </p:sp>
      <p:sp>
        <p:nvSpPr>
          <p:cNvPr id="3" name="Content Placeholder 2"/>
          <p:cNvSpPr>
            <a:spLocks noGrp="1"/>
          </p:cNvSpPr>
          <p:nvPr>
            <p:ph idx="1"/>
          </p:nvPr>
        </p:nvSpPr>
        <p:spPr>
          <a:xfrm>
            <a:off x="161365" y="2015732"/>
            <a:ext cx="11636188" cy="4600221"/>
          </a:xfrm>
        </p:spPr>
        <p:txBody>
          <a:bodyPr/>
          <a:lstStyle/>
          <a:p>
            <a:r>
              <a:rPr lang="en-US" dirty="0"/>
              <a:t>The Myths and Reality of the Workplace Generational Divide, http:www.huffingtonpost.com/meghan-m-biro-/the-myths-and-reality-of-_b_8537830.html</a:t>
            </a:r>
          </a:p>
          <a:p>
            <a:r>
              <a:rPr lang="en-US" dirty="0"/>
              <a:t>3 things millennials want in a career, </a:t>
            </a:r>
            <a:r>
              <a:rPr lang="en-US" dirty="0">
                <a:hlinkClick r:id="rId2"/>
              </a:rPr>
              <a:t>http://fortune.com/2015/03/26/3-things-millennials-want-in-a-career-hint-it-is-not-more-money/</a:t>
            </a:r>
            <a:endParaRPr lang="en-US" dirty="0"/>
          </a:p>
          <a:p>
            <a:r>
              <a:rPr lang="en-US" dirty="0">
                <a:hlinkClick r:id="rId3"/>
              </a:rPr>
              <a:t>www.wmcf.org/uploads/generationaldifferenceschart</a:t>
            </a:r>
            <a:r>
              <a:rPr lang="en-US" dirty="0"/>
              <a:t> </a:t>
            </a:r>
          </a:p>
          <a:p>
            <a:endParaRPr lang="en-US" dirty="0"/>
          </a:p>
          <a:p>
            <a:endParaRPr lang="en-US" dirty="0"/>
          </a:p>
        </p:txBody>
      </p:sp>
    </p:spTree>
    <p:extLst>
      <p:ext uri="{BB962C8B-B14F-4D97-AF65-F5344CB8AC3E}">
        <p14:creationId xmlns:p14="http://schemas.microsoft.com/office/powerpoint/2010/main" val="113549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3184" y="337930"/>
            <a:ext cx="10053148" cy="6128787"/>
          </a:xfrm>
          <a:prstGeom prst="rect">
            <a:avLst/>
          </a:prstGeom>
        </p:spPr>
      </p:pic>
    </p:spTree>
    <p:extLst>
      <p:ext uri="{BB962C8B-B14F-4D97-AF65-F5344CB8AC3E}">
        <p14:creationId xmlns:p14="http://schemas.microsoft.com/office/powerpoint/2010/main" val="398462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515" y="145230"/>
            <a:ext cx="10839797" cy="5750271"/>
          </a:xfrm>
          <a:prstGeom prst="rect">
            <a:avLst/>
          </a:prstGeom>
        </p:spPr>
      </p:pic>
    </p:spTree>
    <p:extLst>
      <p:ext uri="{BB962C8B-B14F-4D97-AF65-F5344CB8AC3E}">
        <p14:creationId xmlns:p14="http://schemas.microsoft.com/office/powerpoint/2010/main" val="13047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2633" y="139501"/>
            <a:ext cx="11587942" cy="6053481"/>
          </a:xfrm>
        </p:spPr>
        <p:txBody>
          <a:bodyPr>
            <a:normAutofit fontScale="90000"/>
          </a:bodyPr>
          <a:lstStyle/>
          <a:p>
            <a:r>
              <a:rPr lang="en-US" sz="2700" dirty="0">
                <a:latin typeface="Calibri" panose="020F0502020204030204" pitchFamily="34" charset="0"/>
              </a:rPr>
              <a:t>How we were shaped¹</a:t>
            </a:r>
            <a:br>
              <a:rPr lang="en-US" sz="2700" dirty="0">
                <a:latin typeface="Calibri" panose="020F0502020204030204" pitchFamily="34" charset="0"/>
              </a:rPr>
            </a:br>
            <a:br>
              <a:rPr lang="en-US" sz="2700" dirty="0">
                <a:latin typeface="Calibri" panose="020F0502020204030204" pitchFamily="34" charset="0"/>
              </a:rPr>
            </a:br>
            <a:r>
              <a:rPr lang="en-US" sz="2700" dirty="0">
                <a:latin typeface="Calibri" panose="020F0502020204030204" pitchFamily="34" charset="0"/>
              </a:rPr>
              <a:t>	Parents/grandparents	wwii			great depression 	</a:t>
            </a:r>
            <a:br>
              <a:rPr lang="en-US" sz="2700" dirty="0">
                <a:latin typeface="Calibri" panose="020F0502020204030204" pitchFamily="34" charset="0"/>
              </a:rPr>
            </a:br>
            <a:r>
              <a:rPr lang="en-US" sz="2700" dirty="0">
                <a:latin typeface="Calibri" panose="020F0502020204030204" pitchFamily="34" charset="0"/>
              </a:rPr>
              <a:t>		</a:t>
            </a:r>
            <a:br>
              <a:rPr lang="en-US" sz="2700" dirty="0">
                <a:latin typeface="Calibri" panose="020F0502020204030204" pitchFamily="34" charset="0"/>
              </a:rPr>
            </a:br>
            <a:r>
              <a:rPr lang="en-US" sz="2700" dirty="0">
                <a:latin typeface="Calibri" panose="020F0502020204030204" pitchFamily="34" charset="0"/>
              </a:rPr>
              <a:t>	boomers		JFK assassination		civil rights</a:t>
            </a:r>
            <a:br>
              <a:rPr lang="en-US" sz="2700" dirty="0">
                <a:latin typeface="Calibri" panose="020F0502020204030204" pitchFamily="34" charset="0"/>
              </a:rPr>
            </a:br>
            <a:r>
              <a:rPr lang="en-US" sz="2700" dirty="0">
                <a:latin typeface="Calibri" panose="020F0502020204030204" pitchFamily="34" charset="0"/>
              </a:rPr>
              <a:t>				sexual revolution		hippies</a:t>
            </a:r>
            <a:br>
              <a:rPr lang="en-US" sz="2700" dirty="0">
                <a:latin typeface="Calibri" panose="020F0502020204030204" pitchFamily="34" charset="0"/>
              </a:rPr>
            </a:br>
            <a:r>
              <a:rPr lang="en-US" sz="2700" dirty="0">
                <a:latin typeface="Calibri" panose="020F0502020204030204" pitchFamily="34" charset="0"/>
              </a:rPr>
              <a:t>				landing on the moon	Vietnam war</a:t>
            </a:r>
            <a:br>
              <a:rPr lang="en-US" sz="2700" dirty="0">
                <a:latin typeface="Calibri" panose="020F0502020204030204" pitchFamily="34" charset="0"/>
              </a:rPr>
            </a:br>
            <a:r>
              <a:rPr lang="en-US" sz="2700" dirty="0">
                <a:latin typeface="Calibri" panose="020F0502020204030204" pitchFamily="34" charset="0"/>
              </a:rPr>
              <a:t>				significant social change</a:t>
            </a:r>
            <a:br>
              <a:rPr lang="en-US" sz="2700" dirty="0">
                <a:latin typeface="Calibri" panose="020F0502020204030204" pitchFamily="34" charset="0"/>
              </a:rPr>
            </a:br>
            <a:br>
              <a:rPr lang="en-US" sz="2700" dirty="0">
                <a:latin typeface="Calibri" panose="020F0502020204030204" pitchFamily="34" charset="0"/>
              </a:rPr>
            </a:br>
            <a:r>
              <a:rPr lang="en-US" sz="2700" dirty="0">
                <a:latin typeface="Calibri" panose="020F0502020204030204" pitchFamily="34" charset="0"/>
              </a:rPr>
              <a:t>	gen x			berlin wall			mtv</a:t>
            </a:r>
            <a:br>
              <a:rPr lang="en-US" sz="2700" dirty="0">
                <a:latin typeface="Calibri" panose="020F0502020204030204" pitchFamily="34" charset="0"/>
              </a:rPr>
            </a:br>
            <a:r>
              <a:rPr lang="en-US" sz="2700" dirty="0">
                <a:latin typeface="Calibri" panose="020F0502020204030204" pitchFamily="34" charset="0"/>
              </a:rPr>
              <a:t>				latchkey kids		divorce</a:t>
            </a:r>
            <a:br>
              <a:rPr lang="en-US" sz="2700" dirty="0">
                <a:latin typeface="Calibri" panose="020F0502020204030204" pitchFamily="34" charset="0"/>
              </a:rPr>
            </a:br>
            <a:r>
              <a:rPr lang="en-US" sz="2700" dirty="0">
                <a:latin typeface="Calibri" panose="020F0502020204030204" pitchFamily="34" charset="0"/>
              </a:rPr>
              <a:t>				corporate scandals	challenger explosion</a:t>
            </a:r>
            <a:br>
              <a:rPr lang="en-US" sz="2700" dirty="0">
                <a:latin typeface="Calibri" panose="020F0502020204030204" pitchFamily="34" charset="0"/>
              </a:rPr>
            </a:br>
            <a:r>
              <a:rPr lang="en-US" sz="2700" dirty="0">
                <a:latin typeface="Calibri" panose="020F0502020204030204" pitchFamily="34" charset="0"/>
              </a:rPr>
              <a:t>				Double digit inflation	aids</a:t>
            </a:r>
            <a:br>
              <a:rPr lang="en-US" sz="2700" dirty="0">
                <a:latin typeface="Calibri" panose="020F0502020204030204" pitchFamily="34" charset="0"/>
              </a:rPr>
            </a:br>
            <a:br>
              <a:rPr lang="en-US" sz="2700" dirty="0">
                <a:latin typeface="Calibri" panose="020F0502020204030204" pitchFamily="34" charset="0"/>
              </a:rPr>
            </a:br>
            <a:r>
              <a:rPr lang="en-US" sz="2700" dirty="0">
                <a:latin typeface="Calibri" panose="020F0502020204030204" pitchFamily="34" charset="0"/>
              </a:rPr>
              <a:t>	millennials		9/11 attacks			social media</a:t>
            </a:r>
            <a:br>
              <a:rPr lang="en-US" sz="2700" dirty="0">
                <a:latin typeface="Calibri" panose="020F0502020204030204" pitchFamily="34" charset="0"/>
              </a:rPr>
            </a:br>
            <a:r>
              <a:rPr lang="en-US" sz="2700" dirty="0">
                <a:latin typeface="Calibri" panose="020F0502020204030204" pitchFamily="34" charset="0"/>
              </a:rPr>
              <a:t>				school shootings		y2k</a:t>
            </a:r>
            <a:br>
              <a:rPr lang="en-US" sz="2700" dirty="0">
                <a:latin typeface="Calibri" panose="020F0502020204030204" pitchFamily="34" charset="0"/>
              </a:rPr>
            </a:br>
            <a:r>
              <a:rPr lang="en-US" sz="2700" dirty="0">
                <a:latin typeface="Calibri" panose="020F0502020204030204" pitchFamily="34" charset="0"/>
              </a:rPr>
              <a:t>				technology			terrorism</a:t>
            </a:r>
            <a:br>
              <a:rPr lang="en-US" sz="2700" dirty="0">
                <a:latin typeface="Calibri" panose="020F0502020204030204" pitchFamily="34" charset="0"/>
              </a:rPr>
            </a:br>
            <a:r>
              <a:rPr lang="en-US" sz="2700" dirty="0">
                <a:latin typeface="Calibri" panose="020F0502020204030204" pitchFamily="34" charset="0"/>
              </a:rPr>
              <a:t>				helicopter parents</a:t>
            </a:r>
            <a:br>
              <a:rPr lang="en-US" sz="2700" dirty="0">
                <a:latin typeface="Calibri" panose="020F0502020204030204" pitchFamily="34" charset="0"/>
              </a:rPr>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t>
            </a:r>
          </a:p>
        </p:txBody>
      </p:sp>
    </p:spTree>
    <p:extLst>
      <p:ext uri="{BB962C8B-B14F-4D97-AF65-F5344CB8AC3E}">
        <p14:creationId xmlns:p14="http://schemas.microsoft.com/office/powerpoint/2010/main" val="282127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51" y="713678"/>
            <a:ext cx="11240429" cy="369332"/>
          </a:xfrm>
          <a:prstGeom prst="rect">
            <a:avLst/>
          </a:prstGeom>
          <a:noFill/>
        </p:spPr>
        <p:txBody>
          <a:bodyPr wrap="square" rtlCol="0">
            <a:spAutoFit/>
          </a:bodyPr>
          <a:lstStyle/>
          <a:p>
            <a:endParaRPr lang="en-US" dirty="0"/>
          </a:p>
        </p:txBody>
      </p:sp>
      <p:sp>
        <p:nvSpPr>
          <p:cNvPr id="3" name="Title 2"/>
          <p:cNvSpPr>
            <a:spLocks noGrp="1"/>
          </p:cNvSpPr>
          <p:nvPr>
            <p:ph type="title" idx="4294967295"/>
          </p:nvPr>
        </p:nvSpPr>
        <p:spPr>
          <a:xfrm>
            <a:off x="1064029" y="804519"/>
            <a:ext cx="9990825" cy="1049235"/>
          </a:xfrm>
        </p:spPr>
        <p:txBody>
          <a:bodyPr>
            <a:normAutofit fontScale="90000"/>
          </a:bodyPr>
          <a:lstStyle/>
          <a:p>
            <a:pPr marL="457200" indent="-457200">
              <a:buFont typeface="Arial" panose="020B0604020202020204" pitchFamily="34" charset="0"/>
              <a:buChar char="•"/>
            </a:pPr>
            <a:r>
              <a:rPr lang="en-US" dirty="0"/>
              <a:t>Who</a:t>
            </a:r>
            <a:r>
              <a:rPr lang="en-US" baseline="0" dirty="0"/>
              <a:t> are we?</a:t>
            </a:r>
            <a:br>
              <a:rPr lang="en-US" baseline="0" dirty="0"/>
            </a:br>
            <a:r>
              <a:rPr lang="en-US" dirty="0"/>
              <a:t>	Reality or Stereotype</a:t>
            </a:r>
            <a:br>
              <a:rPr lang="en-US" dirty="0"/>
            </a:br>
            <a:r>
              <a:rPr lang="en-US" dirty="0"/>
              <a:t>		</a:t>
            </a:r>
            <a:br>
              <a:rPr lang="en-US" dirty="0"/>
            </a:br>
            <a:r>
              <a:rPr lang="en-US" dirty="0"/>
              <a:t>		Boomer</a:t>
            </a:r>
            <a:br>
              <a:rPr lang="en-US" dirty="0"/>
            </a:br>
            <a:r>
              <a:rPr lang="en-US" dirty="0"/>
              <a:t>		</a:t>
            </a:r>
            <a:br>
              <a:rPr lang="en-US" dirty="0"/>
            </a:br>
            <a:r>
              <a:rPr lang="en-US" dirty="0"/>
              <a:t>		Gen X</a:t>
            </a:r>
            <a:br>
              <a:rPr lang="en-US" dirty="0"/>
            </a:br>
            <a:r>
              <a:rPr lang="en-US" dirty="0"/>
              <a:t>		</a:t>
            </a:r>
            <a:br>
              <a:rPr lang="en-US" dirty="0"/>
            </a:br>
            <a:r>
              <a:rPr lang="en-US" dirty="0"/>
              <a:t>		Millennial</a:t>
            </a:r>
            <a:br>
              <a:rPr lang="en-US" dirty="0"/>
            </a:br>
            <a:r>
              <a:rPr lang="en-US" dirty="0"/>
              <a:t>			</a:t>
            </a:r>
            <a:br>
              <a:rPr lang="en-US" dirty="0"/>
            </a:br>
            <a:r>
              <a:rPr lang="en-US" dirty="0"/>
              <a:t>			</a:t>
            </a:r>
          </a:p>
        </p:txBody>
      </p:sp>
      <p:pic>
        <p:nvPicPr>
          <p:cNvPr id="4" name="Picture 3"/>
          <p:cNvPicPr>
            <a:picLocks noChangeAspect="1"/>
          </p:cNvPicPr>
          <p:nvPr/>
        </p:nvPicPr>
        <p:blipFill>
          <a:blip r:embed="rId3"/>
          <a:stretch>
            <a:fillRect/>
          </a:stretch>
        </p:blipFill>
        <p:spPr>
          <a:xfrm>
            <a:off x="5537395" y="1944595"/>
            <a:ext cx="5982026" cy="3820101"/>
          </a:xfrm>
          <a:prstGeom prst="rect">
            <a:avLst/>
          </a:prstGeom>
        </p:spPr>
      </p:pic>
    </p:spTree>
    <p:extLst>
      <p:ext uri="{BB962C8B-B14F-4D97-AF65-F5344CB8AC3E}">
        <p14:creationId xmlns:p14="http://schemas.microsoft.com/office/powerpoint/2010/main" val="356060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7121" y="515388"/>
            <a:ext cx="4323843" cy="6110577"/>
          </a:xfrm>
          <a:prstGeom prst="rect">
            <a:avLst/>
          </a:prstGeom>
        </p:spPr>
      </p:pic>
    </p:spTree>
    <p:extLst>
      <p:ext uri="{BB962C8B-B14F-4D97-AF65-F5344CB8AC3E}">
        <p14:creationId xmlns:p14="http://schemas.microsoft.com/office/powerpoint/2010/main" val="11902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5264" y="405508"/>
            <a:ext cx="11272059" cy="6053481"/>
          </a:xfrm>
        </p:spPr>
        <p:txBody>
          <a:bodyPr>
            <a:normAutofit fontScale="90000"/>
          </a:bodyPr>
          <a:lstStyle/>
          <a:p>
            <a:r>
              <a:rPr lang="en-US" dirty="0"/>
              <a:t>stereotypes – boomers</a:t>
            </a:r>
            <a:br>
              <a:rPr lang="en-US" dirty="0"/>
            </a:br>
            <a:r>
              <a:rPr lang="en-US" dirty="0"/>
              <a:t>	Not good with technology</a:t>
            </a:r>
            <a:br>
              <a:rPr lang="en-US" dirty="0"/>
            </a:br>
            <a:r>
              <a:rPr lang="en-US" dirty="0"/>
              <a:t>	Not interested in change</a:t>
            </a:r>
            <a:br>
              <a:rPr lang="en-US" dirty="0"/>
            </a:br>
            <a:r>
              <a:rPr lang="en-US" dirty="0"/>
              <a:t>	inflexible</a:t>
            </a:r>
            <a:br>
              <a:rPr lang="en-US" dirty="0"/>
            </a:br>
            <a:br>
              <a:rPr lang="en-US" dirty="0"/>
            </a:br>
            <a:r>
              <a:rPr lang="en-US" dirty="0"/>
              <a:t>reality</a:t>
            </a:r>
            <a:br>
              <a:rPr lang="en-US" dirty="0"/>
            </a:br>
            <a:r>
              <a:rPr lang="en-US" dirty="0"/>
              <a:t>	Sometimes the first in line for new technology</a:t>
            </a:r>
            <a:br>
              <a:rPr lang="en-US" dirty="0"/>
            </a:br>
            <a:r>
              <a:rPr lang="en-US" dirty="0"/>
              <a:t>		Steve jobs and bill gates – boomers</a:t>
            </a:r>
            <a:br>
              <a:rPr lang="en-US" dirty="0"/>
            </a:br>
            <a:r>
              <a:rPr lang="en-US" dirty="0"/>
              <a:t>		use tablet devices 20% more than Gen x’ers</a:t>
            </a:r>
            <a:br>
              <a:rPr lang="en-US" dirty="0"/>
            </a:br>
            <a:r>
              <a:rPr lang="en-US" dirty="0"/>
              <a:t>		always intrigued about the latest gadget</a:t>
            </a:r>
            <a:br>
              <a:rPr lang="en-US" dirty="0"/>
            </a:br>
            <a:r>
              <a:rPr lang="en-US" dirty="0"/>
              <a:t>		have the purchasing power</a:t>
            </a:r>
            <a:br>
              <a:rPr lang="en-US" dirty="0"/>
            </a:br>
            <a:r>
              <a:rPr lang="en-US" dirty="0"/>
              <a:t>	LIKE CHANGE – BUT ON THEIR TERMS</a:t>
            </a:r>
            <a:br>
              <a:rPr lang="en-US" dirty="0"/>
            </a:br>
            <a:r>
              <a:rPr lang="en-US" dirty="0"/>
              <a:t>	competition to succeed INGRAINED their idea of the </a:t>
            </a:r>
            <a:br>
              <a:rPr lang="en-US" dirty="0"/>
            </a:br>
            <a:r>
              <a:rPr lang="en-US" dirty="0"/>
              <a:t>	work Ethic</a:t>
            </a:r>
            <a:br>
              <a:rPr lang="en-US" dirty="0"/>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t>
            </a:r>
          </a:p>
        </p:txBody>
      </p:sp>
    </p:spTree>
    <p:extLst>
      <p:ext uri="{BB962C8B-B14F-4D97-AF65-F5344CB8AC3E}">
        <p14:creationId xmlns:p14="http://schemas.microsoft.com/office/powerpoint/2010/main" val="24849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6487" y="183360"/>
            <a:ext cx="7513983" cy="6270114"/>
          </a:xfrm>
          <a:prstGeom prst="rect">
            <a:avLst/>
          </a:prstGeom>
        </p:spPr>
      </p:pic>
    </p:spTree>
    <p:extLst>
      <p:ext uri="{BB962C8B-B14F-4D97-AF65-F5344CB8AC3E}">
        <p14:creationId xmlns:p14="http://schemas.microsoft.com/office/powerpoint/2010/main" val="42068955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6120</TotalTime>
  <Words>275</Words>
  <Application>Microsoft Office PowerPoint</Application>
  <PresentationFormat>Widescreen</PresentationFormat>
  <Paragraphs>60</Paragraphs>
  <Slides>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Gill Sans MT</vt:lpstr>
      <vt:lpstr>Gallery</vt:lpstr>
      <vt:lpstr>Getting the Most Out Of Your Multigenerational Team</vt:lpstr>
      <vt:lpstr>What generations are involved? </vt:lpstr>
      <vt:lpstr>PowerPoint Presentation</vt:lpstr>
      <vt:lpstr>PowerPoint Presentation</vt:lpstr>
      <vt:lpstr>How we were shaped¹   Parents/grandparents wwii   great depression       boomers  JFK assassination  civil rights     sexual revolution  hippies     landing on the moon Vietnam war     significant social change   gen x   berlin wall   mtv     latchkey kids  divorce     corporate scandals challenger explosion     Double digit inflation aids   millennials  9/11 attacks   social media     school shootings  y2k     technology   terrorism     helicopter parents             </vt:lpstr>
      <vt:lpstr>Who are we?  Reality or Stereotype      Boomer      Gen X      Millennial        </vt:lpstr>
      <vt:lpstr>PowerPoint Presentation</vt:lpstr>
      <vt:lpstr>stereotypes – boomers  Not good with technology  Not interested in change  inflexible  reality  Sometimes the first in line for new technology   Steve jobs and bill gates – boomers   use tablet devices 20% more than Gen x’ers   always intrigued about the latest gadget   have the purchasing power  LIKE CHANGE – BUT ON THEIR TERMS  competition to succeed INGRAINED their idea of the   work Ethic          </vt:lpstr>
      <vt:lpstr>PowerPoint Presentation</vt:lpstr>
      <vt:lpstr>PowerPoint Presentation</vt:lpstr>
      <vt:lpstr>stereotypes – Gen x  Negative cynics   slackers  whiny   Reality  they are realists  push back and ask tough questions  they care  prefer blunt and honest communication  independent and entrepreneurial           </vt:lpstr>
      <vt:lpstr>PowerPoint Presentation</vt:lpstr>
      <vt:lpstr>stereotypes – millennials   slackers – don’t want to perform “menial” tasks  need constant attention  don’t know proper behavior to show respect  self-centered/narcissistic  reality   energetic and creative  confident  believe in equality  entrepreneurial   Need to know how they effect the company  require feedback              </vt:lpstr>
      <vt:lpstr>What really drives your millennial employees?</vt:lpstr>
      <vt:lpstr>opportunities for customer service groups – millennials and customers</vt:lpstr>
      <vt:lpstr>How are we alike?</vt:lpstr>
      <vt:lpstr>What do we like about each other?  How are we alike?   Every generation believes they can change the world   all generations have felt entitled or special  If you only knew what I had to go through…  share vs teach – we all have been in each other’s shoes we just have different experiences getting there   “Change is hard, but unstoppable; be accepting of change and grow from it. Learn from the younger generations even though we think it should be the other way around.”  https:www.linkedin.com/pulse/baby-boomers-millenneals-have-more-in-common-than-you-abby-Morningstar     </vt:lpstr>
      <vt:lpstr>Humor in the workplace – core values www.wmcf.org/uploads/generationaldifferenceschart</vt:lpstr>
      <vt:lpstr>Speaking of core values www.FDU.edu/nespubs/magazine/05ws/generations.htm</vt:lpstr>
      <vt:lpstr>What can managers do?</vt:lpstr>
      <vt:lpstr>The importance of feedback  Now more than ever before, immediate and frequent feedback is imperative  Focus on guidance – Radical candor https://www.youtube.com/watch?v=rfgu0hohcce   </vt:lpstr>
      <vt:lpstr>PowerPoint Presentation</vt:lpstr>
      <vt:lpstr>What can companies do?   Recognize there are differences   Provide training   the Myers-briggs personality test   true colors®      empower managers to build in flexibility</vt:lpstr>
      <vt:lpstr>PowerPoint Presentation</vt:lpstr>
      <vt:lpstr>Sources ¹Generations in America, https://www.re-generations.org/tag/generational-theory/  carroll, Anna, mssw, The feedback imperative - How to give everyday feedback to speed up your team’s success. Austin: river grove books, 2014. print.  Hagemann, bonnie and gronbach, Kenneth w., decades of differences - making it work. Haddam, ct.: Kenneth gronbach, 2014. print.  Gronbach, kenneth w., the age curve – how to profit from the coming demographic storm. New York: Amacom books, 2008. print.  3 common generational stereotypes, https://www.mncpa.org/publications/footnote/2014-04/3-common-generational-stereotypes.aspx  </vt:lpstr>
      <vt:lpstr>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the Most Out Of Your Multigenerational Team</dc:title>
  <dc:creator>McKell, Lori (L)</dc:creator>
  <cp:lastModifiedBy>McKell, Lori (L)</cp:lastModifiedBy>
  <cp:revision>67</cp:revision>
  <dcterms:created xsi:type="dcterms:W3CDTF">2017-04-13T21:38:19Z</dcterms:created>
  <dcterms:modified xsi:type="dcterms:W3CDTF">2018-03-27T18:44:32Z</dcterms:modified>
</cp:coreProperties>
</file>