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5" r:id="rId3"/>
    <p:sldId id="263" r:id="rId4"/>
    <p:sldId id="264" r:id="rId5"/>
    <p:sldId id="266" r:id="rId6"/>
    <p:sldId id="257" r:id="rId7"/>
    <p:sldId id="258" r:id="rId8"/>
    <p:sldId id="259" r:id="rId9"/>
    <p:sldId id="261" r:id="rId10"/>
    <p:sldId id="260" r:id="rId11"/>
    <p:sldId id="267" r:id="rId12"/>
    <p:sldId id="262"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2C3773-0901-8D7C-3331-ABC325CA400A}" v="602" dt="2022-03-12T17:41:29.398"/>
    <p1510:client id="{470AE363-C235-A305-47F1-9650365B62B1}" v="1087" dt="2022-03-12T22:09:54.902"/>
    <p1510:client id="{5FB539F1-48A1-C498-3233-8997AD3B7769}" v="1721" dt="2022-03-15T17:53:28.186"/>
    <p1510:client id="{64D659E1-F113-CA63-1547-9E69339F7591}" v="77" dt="2022-03-16T16:51:14.597"/>
    <p1510:client id="{846841EB-A362-F7A2-99CD-835D7012DD2E}" v="19" dt="2022-03-15T17:54:05.123"/>
    <p1510:client id="{87D137BD-E0D5-DA7A-73BF-46D24D98C35E}" v="7" dt="2022-03-10T21:09:53.749"/>
    <p1510:client id="{BBABD366-A29B-4E91-A8B7-6A0C52E568E5}" v="250" dt="2022-03-10T21:08:09.594"/>
    <p1510:client id="{E181EA4C-E923-79AF-5FE3-584E4E750FB3}" v="147" dt="2022-03-15T18:03:30.7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en Bland" userId="S::ellen@serviceevolutionllc.com::b9d79a71-44f3-4068-a88b-f91638b7f356" providerId="AD" clId="Web-{E181EA4C-E923-79AF-5FE3-584E4E750FB3}"/>
    <pc:docChg chg="modSld">
      <pc:chgData name="Ellen Bland" userId="S::ellen@serviceevolutionllc.com::b9d79a71-44f3-4068-a88b-f91638b7f356" providerId="AD" clId="Web-{E181EA4C-E923-79AF-5FE3-584E4E750FB3}" dt="2022-03-15T18:03:29.057" v="135" actId="20577"/>
      <pc:docMkLst>
        <pc:docMk/>
      </pc:docMkLst>
      <pc:sldChg chg="modSp">
        <pc:chgData name="Ellen Bland" userId="S::ellen@serviceevolutionllc.com::b9d79a71-44f3-4068-a88b-f91638b7f356" providerId="AD" clId="Web-{E181EA4C-E923-79AF-5FE3-584E4E750FB3}" dt="2022-03-15T17:55:59.653" v="4" actId="20577"/>
        <pc:sldMkLst>
          <pc:docMk/>
          <pc:sldMk cId="2329752222" sldId="258"/>
        </pc:sldMkLst>
        <pc:spChg chg="mod">
          <ac:chgData name="Ellen Bland" userId="S::ellen@serviceevolutionllc.com::b9d79a71-44f3-4068-a88b-f91638b7f356" providerId="AD" clId="Web-{E181EA4C-E923-79AF-5FE3-584E4E750FB3}" dt="2022-03-15T17:55:59.653" v="4" actId="20577"/>
          <ac:spMkLst>
            <pc:docMk/>
            <pc:sldMk cId="2329752222" sldId="258"/>
            <ac:spMk id="7" creationId="{74256452-F5FE-471A-BE90-B779D0797BE3}"/>
          </ac:spMkLst>
        </pc:spChg>
      </pc:sldChg>
      <pc:sldChg chg="modSp">
        <pc:chgData name="Ellen Bland" userId="S::ellen@serviceevolutionllc.com::b9d79a71-44f3-4068-a88b-f91638b7f356" providerId="AD" clId="Web-{E181EA4C-E923-79AF-5FE3-584E4E750FB3}" dt="2022-03-15T17:57:11.561" v="22" actId="14100"/>
        <pc:sldMkLst>
          <pc:docMk/>
          <pc:sldMk cId="535063916" sldId="261"/>
        </pc:sldMkLst>
        <pc:spChg chg="mod">
          <ac:chgData name="Ellen Bland" userId="S::ellen@serviceevolutionllc.com::b9d79a71-44f3-4068-a88b-f91638b7f356" providerId="AD" clId="Web-{E181EA4C-E923-79AF-5FE3-584E4E750FB3}" dt="2022-03-15T17:57:11.561" v="22" actId="14100"/>
          <ac:spMkLst>
            <pc:docMk/>
            <pc:sldMk cId="535063916" sldId="261"/>
            <ac:spMk id="5" creationId="{866B3080-1CAC-49C3-88FF-8DA34B983DED}"/>
          </ac:spMkLst>
        </pc:spChg>
      </pc:sldChg>
      <pc:sldChg chg="modSp">
        <pc:chgData name="Ellen Bland" userId="S::ellen@serviceevolutionllc.com::b9d79a71-44f3-4068-a88b-f91638b7f356" providerId="AD" clId="Web-{E181EA4C-E923-79AF-5FE3-584E4E750FB3}" dt="2022-03-15T18:03:29.057" v="135" actId="20577"/>
        <pc:sldMkLst>
          <pc:docMk/>
          <pc:sldMk cId="247894911" sldId="268"/>
        </pc:sldMkLst>
        <pc:spChg chg="mod">
          <ac:chgData name="Ellen Bland" userId="S::ellen@serviceevolutionllc.com::b9d79a71-44f3-4068-a88b-f91638b7f356" providerId="AD" clId="Web-{E181EA4C-E923-79AF-5FE3-584E4E750FB3}" dt="2022-03-15T18:03:29.057" v="135" actId="20577"/>
          <ac:spMkLst>
            <pc:docMk/>
            <pc:sldMk cId="247894911" sldId="268"/>
            <ac:spMk id="9" creationId="{AE099504-1C7E-90D2-1EE5-02CF93208750}"/>
          </ac:spMkLst>
        </pc:spChg>
      </pc:sldChg>
    </pc:docChg>
  </pc:docChgLst>
  <pc:docChgLst>
    <pc:chgData name="Ellen Bland" userId="S::ellen@serviceevolutionllc.com::b9d79a71-44f3-4068-a88b-f91638b7f356" providerId="AD" clId="Web-{64D659E1-F113-CA63-1547-9E69339F7591}"/>
    <pc:docChg chg="modSld">
      <pc:chgData name="Ellen Bland" userId="S::ellen@serviceevolutionllc.com::b9d79a71-44f3-4068-a88b-f91638b7f356" providerId="AD" clId="Web-{64D659E1-F113-CA63-1547-9E69339F7591}" dt="2022-03-16T16:51:14.597" v="77"/>
      <pc:docMkLst>
        <pc:docMk/>
      </pc:docMkLst>
      <pc:sldChg chg="modSp">
        <pc:chgData name="Ellen Bland" userId="S::ellen@serviceevolutionllc.com::b9d79a71-44f3-4068-a88b-f91638b7f356" providerId="AD" clId="Web-{64D659E1-F113-CA63-1547-9E69339F7591}" dt="2022-03-16T16:49:07.374" v="1" actId="20577"/>
        <pc:sldMkLst>
          <pc:docMk/>
          <pc:sldMk cId="1075495616" sldId="267"/>
        </pc:sldMkLst>
        <pc:spChg chg="mod">
          <ac:chgData name="Ellen Bland" userId="S::ellen@serviceevolutionllc.com::b9d79a71-44f3-4068-a88b-f91638b7f356" providerId="AD" clId="Web-{64D659E1-F113-CA63-1547-9E69339F7591}" dt="2022-03-16T16:49:07.374" v="1" actId="20577"/>
          <ac:spMkLst>
            <pc:docMk/>
            <pc:sldMk cId="1075495616" sldId="267"/>
            <ac:spMk id="16" creationId="{55B5A8B1-154F-4C95-9E58-A9C6E46A1F22}"/>
          </ac:spMkLst>
        </pc:spChg>
      </pc:sldChg>
      <pc:sldChg chg="modSp">
        <pc:chgData name="Ellen Bland" userId="S::ellen@serviceevolutionllc.com::b9d79a71-44f3-4068-a88b-f91638b7f356" providerId="AD" clId="Web-{64D659E1-F113-CA63-1547-9E69339F7591}" dt="2022-03-16T16:51:14.597" v="77"/>
        <pc:sldMkLst>
          <pc:docMk/>
          <pc:sldMk cId="247894911" sldId="268"/>
        </pc:sldMkLst>
        <pc:spChg chg="mod">
          <ac:chgData name="Ellen Bland" userId="S::ellen@serviceevolutionllc.com::b9d79a71-44f3-4068-a88b-f91638b7f356" providerId="AD" clId="Web-{64D659E1-F113-CA63-1547-9E69339F7591}" dt="2022-03-16T16:51:14.597" v="77"/>
          <ac:spMkLst>
            <pc:docMk/>
            <pc:sldMk cId="247894911" sldId="268"/>
            <ac:spMk id="9" creationId="{AE099504-1C7E-90D2-1EE5-02CF9320875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1826-1B3E-4E2E-8D6C-93BCEAA3D6C6}"/>
              </a:ext>
            </a:extLst>
          </p:cNvPr>
          <p:cNvSpPr>
            <a:spLocks noGrp="1"/>
          </p:cNvSpPr>
          <p:nvPr>
            <p:ph type="ctrTitle"/>
          </p:nvPr>
        </p:nvSpPr>
        <p:spPr>
          <a:xfrm>
            <a:off x="2107200" y="1096965"/>
            <a:ext cx="7977600" cy="2085696"/>
          </a:xfrm>
        </p:spPr>
        <p:txBody>
          <a:bodyPr anchor="b">
            <a:normAutofit/>
          </a:bodyPr>
          <a:lstStyle>
            <a:lvl1pPr algn="ctr">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AB5F0CE-1714-4650-9690-5676C06349A0}"/>
              </a:ext>
            </a:extLst>
          </p:cNvPr>
          <p:cNvSpPr>
            <a:spLocks noGrp="1"/>
          </p:cNvSpPr>
          <p:nvPr>
            <p:ph type="subTitle" idx="1"/>
          </p:nvPr>
        </p:nvSpPr>
        <p:spPr>
          <a:xfrm>
            <a:off x="3216000" y="3945771"/>
            <a:ext cx="5760000" cy="1832730"/>
          </a:xfrm>
        </p:spPr>
        <p:txBody>
          <a:bodyPr>
            <a:normAutofit/>
          </a:bodyPr>
          <a:lstStyle>
            <a:lvl1pPr marL="0" indent="0" algn="ctr">
              <a:lnSpc>
                <a:spcPct val="125000"/>
              </a:lnSpc>
              <a:buNone/>
              <a:defRPr sz="24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FD0CA85-BF38-4762-934C-D00F2047C2D1}"/>
              </a:ext>
            </a:extLst>
          </p:cNvPr>
          <p:cNvSpPr>
            <a:spLocks noGrp="1"/>
          </p:cNvSpPr>
          <p:nvPr>
            <p:ph type="dt" sz="half" idx="10"/>
          </p:nvPr>
        </p:nvSpPr>
        <p:spPr/>
        <p:txBody>
          <a:bodyPr/>
          <a:lstStyle/>
          <a:p>
            <a:fld id="{4EC743F4-8769-40B4-85DF-6CB8DE9F66AA}" type="datetimeFigureOut">
              <a:rPr lang="en-US" smtClean="0"/>
              <a:t>3/16/2022</a:t>
            </a:fld>
            <a:endParaRPr lang="en-US"/>
          </a:p>
        </p:txBody>
      </p:sp>
      <p:sp>
        <p:nvSpPr>
          <p:cNvPr id="5" name="Footer Placeholder 4">
            <a:extLst>
              <a:ext uri="{FF2B5EF4-FFF2-40B4-BE49-F238E27FC236}">
                <a16:creationId xmlns:a16="http://schemas.microsoft.com/office/drawing/2014/main" id="{649CA3C9-6579-49D9-A5FD-20231FB4B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9B94FE-6287-4D49-B0E5-FE9A9BA75A0C}"/>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7" name="Straight Connector 6">
            <a:extLst>
              <a:ext uri="{FF2B5EF4-FFF2-40B4-BE49-F238E27FC236}">
                <a16:creationId xmlns:a16="http://schemas.microsoft.com/office/drawing/2014/main" id="{AE0C0B2A-3FD1-4235-A16E-0ED1E028A93E}"/>
              </a:ext>
            </a:extLst>
          </p:cNvPr>
          <p:cNvCxnSpPr>
            <a:cxnSpLocks/>
          </p:cNvCxnSpPr>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494E066-0146-46E9-BAF1-C33240ABA294}"/>
              </a:ext>
            </a:extLst>
          </p:cNvPr>
          <p:cNvGrpSpPr/>
          <p:nvPr/>
        </p:nvGrpSpPr>
        <p:grpSpPr>
          <a:xfrm rot="2700000">
            <a:off x="10127693" y="4178240"/>
            <a:ext cx="633413" cy="1862138"/>
            <a:chOff x="5959192" y="333389"/>
            <a:chExt cx="633413" cy="1862138"/>
          </a:xfrm>
        </p:grpSpPr>
        <p:grpSp>
          <p:nvGrpSpPr>
            <p:cNvPr id="9" name="Group 8">
              <a:extLst>
                <a:ext uri="{FF2B5EF4-FFF2-40B4-BE49-F238E27FC236}">
                  <a16:creationId xmlns:a16="http://schemas.microsoft.com/office/drawing/2014/main" id="{B02BD80B-C499-4DAC-9580-575B04F8658F}"/>
                </a:ext>
              </a:extLst>
            </p:cNvPr>
            <p:cNvGrpSpPr/>
            <p:nvPr/>
          </p:nvGrpSpPr>
          <p:grpSpPr>
            <a:xfrm>
              <a:off x="5959192" y="333389"/>
              <a:ext cx="633413" cy="1419225"/>
              <a:chOff x="5959192" y="333389"/>
              <a:chExt cx="633413" cy="1419225"/>
            </a:xfrm>
          </p:grpSpPr>
          <p:sp>
            <p:nvSpPr>
              <p:cNvPr id="11" name="Freeform 68">
                <a:extLst>
                  <a:ext uri="{FF2B5EF4-FFF2-40B4-BE49-F238E27FC236}">
                    <a16:creationId xmlns:a16="http://schemas.microsoft.com/office/drawing/2014/main" id="{CCF069F3-858C-4C67-90C2-46017C3D4CEB}"/>
                  </a:ext>
                </a:extLst>
              </p:cNvPr>
              <p:cNvSpPr>
                <a:spLocks/>
              </p:cNvSpPr>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8A1FFA52-DFA8-4A81-8A85-50BE13257F51}"/>
                  </a:ext>
                </a:extLst>
              </p:cNvPr>
              <p:cNvSpPr>
                <a:spLocks/>
              </p:cNvSpPr>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0" name="Line 70">
              <a:extLst>
                <a:ext uri="{FF2B5EF4-FFF2-40B4-BE49-F238E27FC236}">
                  <a16:creationId xmlns:a16="http://schemas.microsoft.com/office/drawing/2014/main" id="{BAEDA471-60CB-4A0C-B9AD-B2B3C51EA2FD}"/>
                </a:ext>
              </a:extLst>
            </p:cNvPr>
            <p:cNvSpPr>
              <a:spLocks noChangeShapeType="1"/>
            </p:cNvSpPr>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87732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B6D0-92CA-4910-AE77-E238F4C89D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913172-A138-4DD4-A5B1-58BA625078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3897B9-E4AD-469B-A60D-9A1A4BD1980A}"/>
              </a:ext>
            </a:extLst>
          </p:cNvPr>
          <p:cNvSpPr>
            <a:spLocks noGrp="1"/>
          </p:cNvSpPr>
          <p:nvPr>
            <p:ph type="dt" sz="half" idx="10"/>
          </p:nvPr>
        </p:nvSpPr>
        <p:spPr/>
        <p:txBody>
          <a:bodyPr/>
          <a:lstStyle/>
          <a:p>
            <a:fld id="{4EC743F4-8769-40B4-85DF-6CB8DE9F66AA}" type="datetimeFigureOut">
              <a:rPr lang="en-US" smtClean="0"/>
              <a:t>3/16/2022</a:t>
            </a:fld>
            <a:endParaRPr lang="en-US"/>
          </a:p>
        </p:txBody>
      </p:sp>
      <p:sp>
        <p:nvSpPr>
          <p:cNvPr id="5" name="Footer Placeholder 4">
            <a:extLst>
              <a:ext uri="{FF2B5EF4-FFF2-40B4-BE49-F238E27FC236}">
                <a16:creationId xmlns:a16="http://schemas.microsoft.com/office/drawing/2014/main" id="{31C5E1B0-48D6-4F99-9955-39958BA969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F49DA-55D4-4E36-AEB9-A0E99E31A87E}"/>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1643643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FEBC7C-C5C1-4A79-A195-B35701C289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D34A74-3328-469B-ABCA-96F2FE3687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E19AB-5637-455E-89C3-B41702C202D4}"/>
              </a:ext>
            </a:extLst>
          </p:cNvPr>
          <p:cNvSpPr>
            <a:spLocks noGrp="1"/>
          </p:cNvSpPr>
          <p:nvPr>
            <p:ph type="dt" sz="half" idx="10"/>
          </p:nvPr>
        </p:nvSpPr>
        <p:spPr/>
        <p:txBody>
          <a:bodyPr/>
          <a:lstStyle/>
          <a:p>
            <a:fld id="{4EC743F4-8769-40B4-85DF-6CB8DE9F66AA}" type="datetimeFigureOut">
              <a:rPr lang="en-US" smtClean="0"/>
              <a:t>3/16/2022</a:t>
            </a:fld>
            <a:endParaRPr lang="en-US"/>
          </a:p>
        </p:txBody>
      </p:sp>
      <p:sp>
        <p:nvSpPr>
          <p:cNvPr id="5" name="Footer Placeholder 4">
            <a:extLst>
              <a:ext uri="{FF2B5EF4-FFF2-40B4-BE49-F238E27FC236}">
                <a16:creationId xmlns:a16="http://schemas.microsoft.com/office/drawing/2014/main" id="{A364F2A3-EBEE-4F42-BAC2-A482F00E6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E1C27-1A43-4B0B-88D0-0C5FE1DBE161}"/>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960706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32E59-6597-437B-B2F8-E2DD1F86A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E3BC1D-912E-4012-84AC-A509C9EF4F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977110C-4AA3-4101-B3BD-140B90AF99C9}"/>
              </a:ext>
            </a:extLst>
          </p:cNvPr>
          <p:cNvSpPr>
            <a:spLocks noGrp="1"/>
          </p:cNvSpPr>
          <p:nvPr>
            <p:ph type="dt" sz="half" idx="10"/>
          </p:nvPr>
        </p:nvSpPr>
        <p:spPr/>
        <p:txBody>
          <a:bodyPr/>
          <a:lstStyle/>
          <a:p>
            <a:fld id="{4EC743F4-8769-40B4-85DF-6CB8DE9F66AA}" type="datetimeFigureOut">
              <a:rPr lang="en-US" smtClean="0"/>
              <a:t>3/16/2022</a:t>
            </a:fld>
            <a:endParaRPr lang="en-US"/>
          </a:p>
        </p:txBody>
      </p:sp>
      <p:sp>
        <p:nvSpPr>
          <p:cNvPr id="5" name="Footer Placeholder 4">
            <a:extLst>
              <a:ext uri="{FF2B5EF4-FFF2-40B4-BE49-F238E27FC236}">
                <a16:creationId xmlns:a16="http://schemas.microsoft.com/office/drawing/2014/main" id="{4C50F189-4D8E-4DE6-8295-CF92FA8BF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F33EC-1ACF-4D46-AEA5-A20802210B7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607585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5267-19A7-4A3D-9658-AD3F78DD35CB}"/>
              </a:ext>
            </a:extLst>
          </p:cNvPr>
          <p:cNvSpPr>
            <a:spLocks noGrp="1"/>
          </p:cNvSpPr>
          <p:nvPr>
            <p:ph type="title"/>
          </p:nvPr>
        </p:nvSpPr>
        <p:spPr>
          <a:xfrm>
            <a:off x="990000" y="2305800"/>
            <a:ext cx="4636800" cy="2246400"/>
          </a:xfrm>
        </p:spPr>
        <p:txBody>
          <a:bodyPr anchor="ctr">
            <a:normAutofit/>
          </a:bodyPr>
          <a:lstStyle>
            <a:lvl1pPr algn="ct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5F17554-5672-499F-BEB9-AB069E6D15F2}"/>
              </a:ext>
            </a:extLst>
          </p:cNvPr>
          <p:cNvSpPr>
            <a:spLocks noGrp="1"/>
          </p:cNvSpPr>
          <p:nvPr>
            <p:ph type="body" idx="1"/>
          </p:nvPr>
        </p:nvSpPr>
        <p:spPr>
          <a:xfrm>
            <a:off x="6565250" y="2305800"/>
            <a:ext cx="4636800" cy="2246400"/>
          </a:xfrm>
        </p:spPr>
        <p:txBody>
          <a:bodyPr anchor="ctr">
            <a:normAutofit/>
          </a:bodyPr>
          <a:lstStyle>
            <a:lvl1pPr marL="0" indent="0" algn="ctr">
              <a:lnSpc>
                <a:spcPct val="125000"/>
              </a:lnSpc>
              <a:buNone/>
              <a:defRPr sz="2400" i="1">
                <a:solidFill>
                  <a:schemeClr val="tx1">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CBA3C6-C279-46AA-B4EE-5F861D83D2AC}"/>
              </a:ext>
            </a:extLst>
          </p:cNvPr>
          <p:cNvSpPr>
            <a:spLocks noGrp="1"/>
          </p:cNvSpPr>
          <p:nvPr>
            <p:ph type="dt" sz="half" idx="10"/>
          </p:nvPr>
        </p:nvSpPr>
        <p:spPr/>
        <p:txBody>
          <a:bodyPr/>
          <a:lstStyle/>
          <a:p>
            <a:fld id="{4EC743F4-8769-40B4-85DF-6CB8DE9F66AA}" type="datetimeFigureOut">
              <a:rPr lang="en-US" smtClean="0"/>
              <a:t>3/16/2022</a:t>
            </a:fld>
            <a:endParaRPr lang="en-US" dirty="0"/>
          </a:p>
        </p:txBody>
      </p:sp>
      <p:sp>
        <p:nvSpPr>
          <p:cNvPr id="5" name="Footer Placeholder 4">
            <a:extLst>
              <a:ext uri="{FF2B5EF4-FFF2-40B4-BE49-F238E27FC236}">
                <a16:creationId xmlns:a16="http://schemas.microsoft.com/office/drawing/2014/main" id="{F04C125B-DDB9-4F4E-B9E9-A747E648FC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D465E-E86B-42A8-B18A-9046E40D63D6}"/>
              </a:ext>
            </a:extLst>
          </p:cNvPr>
          <p:cNvSpPr>
            <a:spLocks noGrp="1"/>
          </p:cNvSpPr>
          <p:nvPr>
            <p:ph type="sldNum" sz="quarter" idx="12"/>
          </p:nvPr>
        </p:nvSpPr>
        <p:spPr/>
        <p:txBody>
          <a:bodyPr/>
          <a:lstStyle/>
          <a:p>
            <a:fld id="{FF2BD96E-3838-45D2-9031-D3AF67C920A5}" type="slidenum">
              <a:rPr lang="en-US" smtClean="0"/>
              <a:t>‹#›</a:t>
            </a:fld>
            <a:endParaRPr lang="en-US"/>
          </a:p>
        </p:txBody>
      </p:sp>
      <p:sp>
        <p:nvSpPr>
          <p:cNvPr id="7" name="Oval 6">
            <a:extLst>
              <a:ext uri="{FF2B5EF4-FFF2-40B4-BE49-F238E27FC236}">
                <a16:creationId xmlns:a16="http://schemas.microsoft.com/office/drawing/2014/main" id="{6681007E-0E57-40DB-9A98-D04E0A05937B}"/>
              </a:ext>
            </a:extLst>
          </p:cNvPr>
          <p:cNvSpPr/>
          <p:nvPr/>
        </p:nvSpPr>
        <p:spPr>
          <a:xfrm>
            <a:off x="1437136" y="649304"/>
            <a:ext cx="340415" cy="340415"/>
          </a:xfrm>
          <a:prstGeom prst="ellipse">
            <a:avLst/>
          </a:pr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pPr lvl="0"/>
            <a:endParaRPr lang="en-US">
              <a:solidFill>
                <a:schemeClr val="tx1"/>
              </a:solidFill>
            </a:endParaRPr>
          </a:p>
        </p:txBody>
      </p:sp>
      <p:grpSp>
        <p:nvGrpSpPr>
          <p:cNvPr id="8" name="Group 7">
            <a:extLst>
              <a:ext uri="{FF2B5EF4-FFF2-40B4-BE49-F238E27FC236}">
                <a16:creationId xmlns:a16="http://schemas.microsoft.com/office/drawing/2014/main" id="{4C2D7ED2-BAE3-470E-9EFF-F2A49EDD9767}"/>
              </a:ext>
            </a:extLst>
          </p:cNvPr>
          <p:cNvGrpSpPr/>
          <p:nvPr/>
        </p:nvGrpSpPr>
        <p:grpSpPr>
          <a:xfrm rot="10800000">
            <a:off x="1079500" y="952167"/>
            <a:ext cx="641184" cy="1069728"/>
            <a:chOff x="6484111" y="2967038"/>
            <a:chExt cx="641184" cy="1069728"/>
          </a:xfrm>
        </p:grpSpPr>
        <p:grpSp>
          <p:nvGrpSpPr>
            <p:cNvPr id="9" name="Group 8">
              <a:extLst>
                <a:ext uri="{FF2B5EF4-FFF2-40B4-BE49-F238E27FC236}">
                  <a16:creationId xmlns:a16="http://schemas.microsoft.com/office/drawing/2014/main" id="{15B14D1A-9E1B-41C3-96AA-A5C40C4F9B3A}"/>
                </a:ext>
              </a:extLst>
            </p:cNvPr>
            <p:cNvGrpSpPr/>
            <p:nvPr/>
          </p:nvGrpSpPr>
          <p:grpSpPr>
            <a:xfrm>
              <a:off x="6808136" y="2967038"/>
              <a:ext cx="317159" cy="932400"/>
              <a:chOff x="6808136" y="2967038"/>
              <a:chExt cx="317159" cy="932400"/>
            </a:xfrm>
          </p:grpSpPr>
          <p:sp>
            <p:nvSpPr>
              <p:cNvPr id="14" name="Freeform 68">
                <a:extLst>
                  <a:ext uri="{FF2B5EF4-FFF2-40B4-BE49-F238E27FC236}">
                    <a16:creationId xmlns:a16="http://schemas.microsoft.com/office/drawing/2014/main" id="{00EC83EC-04A6-4533-80A5-B1817F1FB35E}"/>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id="{BF61FF24-9074-4265-ACF4-1AEC3621B76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Line 70">
                <a:extLst>
                  <a:ext uri="{FF2B5EF4-FFF2-40B4-BE49-F238E27FC236}">
                    <a16:creationId xmlns:a16="http://schemas.microsoft.com/office/drawing/2014/main" id="{8D31D9FF-672B-4C5E-B4B2-DD86A124413F}"/>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0" name="Group 9">
              <a:extLst>
                <a:ext uri="{FF2B5EF4-FFF2-40B4-BE49-F238E27FC236}">
                  <a16:creationId xmlns:a16="http://schemas.microsoft.com/office/drawing/2014/main" id="{8991EBFD-EBD5-48CE-9178-AF5B6F50D416}"/>
                </a:ext>
              </a:extLst>
            </p:cNvPr>
            <p:cNvGrpSpPr/>
            <p:nvPr/>
          </p:nvGrpSpPr>
          <p:grpSpPr>
            <a:xfrm rot="18900000" flipH="1">
              <a:off x="6484111" y="3104366"/>
              <a:ext cx="317159" cy="932400"/>
              <a:chOff x="6808136" y="2967038"/>
              <a:chExt cx="317159" cy="932400"/>
            </a:xfrm>
          </p:grpSpPr>
          <p:sp>
            <p:nvSpPr>
              <p:cNvPr id="11" name="Freeform 68">
                <a:extLst>
                  <a:ext uri="{FF2B5EF4-FFF2-40B4-BE49-F238E27FC236}">
                    <a16:creationId xmlns:a16="http://schemas.microsoft.com/office/drawing/2014/main" id="{1B45F046-3129-4A30-9402-44BA590CD1B6}"/>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69">
                <a:extLst>
                  <a:ext uri="{FF2B5EF4-FFF2-40B4-BE49-F238E27FC236}">
                    <a16:creationId xmlns:a16="http://schemas.microsoft.com/office/drawing/2014/main" id="{24589F32-BB2E-46B1-BAB5-75EA779C7A25}"/>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Line 70">
                <a:extLst>
                  <a:ext uri="{FF2B5EF4-FFF2-40B4-BE49-F238E27FC236}">
                    <a16:creationId xmlns:a16="http://schemas.microsoft.com/office/drawing/2014/main" id="{0BD46CA5-AE89-4413-AB8D-347179D88133}"/>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cxnSp>
        <p:nvCxnSpPr>
          <p:cNvPr id="17" name="Straight Connector 16">
            <a:extLst>
              <a:ext uri="{FF2B5EF4-FFF2-40B4-BE49-F238E27FC236}">
                <a16:creationId xmlns:a16="http://schemas.microsoft.com/office/drawing/2014/main" id="{4043A360-3214-4DB8-BD85-C6AE48D02D3A}"/>
              </a:ext>
            </a:extLst>
          </p:cNvPr>
          <p:cNvCxnSpPr>
            <a:cxnSpLocks/>
          </p:cNvCxnSpPr>
          <p:nvPr/>
        </p:nvCxnSpPr>
        <p:spPr>
          <a:xfrm rot="16200000" flipH="1">
            <a:off x="5826000" y="342900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52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4AEE3-6C7B-402E-B26D-1D079D78D30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101641-6BDA-433D-9393-1DDACE06701C}"/>
              </a:ext>
            </a:extLst>
          </p:cNvPr>
          <p:cNvSpPr>
            <a:spLocks noGrp="1"/>
          </p:cNvSpPr>
          <p:nvPr>
            <p:ph sz="half" idx="1"/>
          </p:nvPr>
        </p:nvSpPr>
        <p:spPr>
          <a:xfrm>
            <a:off x="989400"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B8F8D2A-A489-488D-B1E1-23F36D3E95C7}"/>
              </a:ext>
            </a:extLst>
          </p:cNvPr>
          <p:cNvSpPr>
            <a:spLocks noGrp="1"/>
          </p:cNvSpPr>
          <p:nvPr>
            <p:ph sz="half" idx="2"/>
          </p:nvPr>
        </p:nvSpPr>
        <p:spPr>
          <a:xfrm>
            <a:off x="6274202" y="1685925"/>
            <a:ext cx="4928400" cy="4092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1CA242E8-AEEF-4BBD-94E9-86F89D69522C}"/>
              </a:ext>
            </a:extLst>
          </p:cNvPr>
          <p:cNvSpPr>
            <a:spLocks noGrp="1"/>
          </p:cNvSpPr>
          <p:nvPr>
            <p:ph type="dt" sz="half" idx="10"/>
          </p:nvPr>
        </p:nvSpPr>
        <p:spPr/>
        <p:txBody>
          <a:bodyPr/>
          <a:lstStyle/>
          <a:p>
            <a:fld id="{4EC743F4-8769-40B4-85DF-6CB8DE9F66AA}" type="datetimeFigureOut">
              <a:rPr lang="en-US" smtClean="0"/>
              <a:t>3/16/2022</a:t>
            </a:fld>
            <a:endParaRPr lang="en-US"/>
          </a:p>
        </p:txBody>
      </p:sp>
      <p:sp>
        <p:nvSpPr>
          <p:cNvPr id="6" name="Footer Placeholder 5">
            <a:extLst>
              <a:ext uri="{FF2B5EF4-FFF2-40B4-BE49-F238E27FC236}">
                <a16:creationId xmlns:a16="http://schemas.microsoft.com/office/drawing/2014/main" id="{BD58D2CA-06C9-412D-A5D6-F97DDBBB03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1A80D9-E04B-47BF-80DA-01E68346A51C}"/>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591484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42251-8A4B-463E-982B-C657C3810F36}"/>
              </a:ext>
            </a:extLst>
          </p:cNvPr>
          <p:cNvSpPr>
            <a:spLocks noGrp="1"/>
          </p:cNvSpPr>
          <p:nvPr>
            <p:ph type="title"/>
          </p:nvPr>
        </p:nvSpPr>
        <p:spPr>
          <a:xfrm>
            <a:off x="989400" y="395289"/>
            <a:ext cx="10213200" cy="111283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74D5E-AC0B-46BF-8840-61CC89C3B6BE}"/>
              </a:ext>
            </a:extLst>
          </p:cNvPr>
          <p:cNvSpPr>
            <a:spLocks noGrp="1"/>
          </p:cNvSpPr>
          <p:nvPr>
            <p:ph type="body" idx="1"/>
          </p:nvPr>
        </p:nvSpPr>
        <p:spPr>
          <a:xfrm>
            <a:off x="989399" y="1736732"/>
            <a:ext cx="4928400" cy="661912"/>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1A0738-7A90-4A35-AB98-9656D6187286}"/>
              </a:ext>
            </a:extLst>
          </p:cNvPr>
          <p:cNvSpPr>
            <a:spLocks noGrp="1"/>
          </p:cNvSpPr>
          <p:nvPr>
            <p:ph sz="half" idx="2"/>
          </p:nvPr>
        </p:nvSpPr>
        <p:spPr>
          <a:xfrm>
            <a:off x="989400" y="2431256"/>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DADFE01-1BA7-4288-9355-8B2B508BE582}"/>
              </a:ext>
            </a:extLst>
          </p:cNvPr>
          <p:cNvSpPr>
            <a:spLocks noGrp="1"/>
          </p:cNvSpPr>
          <p:nvPr>
            <p:ph type="body" sz="quarter" idx="3"/>
          </p:nvPr>
        </p:nvSpPr>
        <p:spPr>
          <a:xfrm>
            <a:off x="6274200" y="1736732"/>
            <a:ext cx="4928400" cy="662400"/>
          </a:xfrm>
        </p:spPr>
        <p:txBody>
          <a:bodyPr anchor="b">
            <a:normAutofit/>
          </a:bodyPr>
          <a:lstStyle>
            <a:lvl1pPr marL="0" indent="0">
              <a:buNone/>
              <a:defRPr sz="16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D49F77-6C55-47AC-B1AE-5D9906DBD7F6}"/>
              </a:ext>
            </a:extLst>
          </p:cNvPr>
          <p:cNvSpPr>
            <a:spLocks noGrp="1"/>
          </p:cNvSpPr>
          <p:nvPr>
            <p:ph sz="quarter" idx="4"/>
          </p:nvPr>
        </p:nvSpPr>
        <p:spPr>
          <a:xfrm>
            <a:off x="6274200" y="2431257"/>
            <a:ext cx="4928400" cy="3347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1D8EF53-AF86-47E8-83DC-8C419847A639}"/>
              </a:ext>
            </a:extLst>
          </p:cNvPr>
          <p:cNvSpPr>
            <a:spLocks noGrp="1"/>
          </p:cNvSpPr>
          <p:nvPr>
            <p:ph type="dt" sz="half" idx="10"/>
          </p:nvPr>
        </p:nvSpPr>
        <p:spPr/>
        <p:txBody>
          <a:bodyPr/>
          <a:lstStyle/>
          <a:p>
            <a:fld id="{4EC743F4-8769-40B4-85DF-6CB8DE9F66AA}" type="datetimeFigureOut">
              <a:rPr lang="en-US" smtClean="0"/>
              <a:t>3/16/2022</a:t>
            </a:fld>
            <a:endParaRPr lang="en-US"/>
          </a:p>
        </p:txBody>
      </p:sp>
      <p:sp>
        <p:nvSpPr>
          <p:cNvPr id="8" name="Footer Placeholder 7">
            <a:extLst>
              <a:ext uri="{FF2B5EF4-FFF2-40B4-BE49-F238E27FC236}">
                <a16:creationId xmlns:a16="http://schemas.microsoft.com/office/drawing/2014/main" id="{5C01D653-ED9A-46D3-A97F-B5FA1DAE6C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5B9B66-64EA-4022-BD96-ECF2A80CE2F0}"/>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3510562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FFE053-BB16-4940-B248-2D496BB29975}"/>
              </a:ext>
            </a:extLst>
          </p:cNvPr>
          <p:cNvSpPr>
            <a:spLocks noGrp="1"/>
          </p:cNvSpPr>
          <p:nvPr>
            <p:ph type="dt" sz="half" idx="10"/>
          </p:nvPr>
        </p:nvSpPr>
        <p:spPr/>
        <p:txBody>
          <a:bodyPr/>
          <a:lstStyle/>
          <a:p>
            <a:fld id="{4EC743F4-8769-40B4-85DF-6CB8DE9F66AA}" type="datetimeFigureOut">
              <a:rPr lang="en-US" smtClean="0"/>
              <a:t>3/16/2022</a:t>
            </a:fld>
            <a:endParaRPr lang="en-US"/>
          </a:p>
        </p:txBody>
      </p:sp>
      <p:sp>
        <p:nvSpPr>
          <p:cNvPr id="4" name="Footer Placeholder 3">
            <a:extLst>
              <a:ext uri="{FF2B5EF4-FFF2-40B4-BE49-F238E27FC236}">
                <a16:creationId xmlns:a16="http://schemas.microsoft.com/office/drawing/2014/main" id="{31FBD80C-6CA1-42DB-B732-4807A27DA8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7A9DA86-C177-42C6-90F8-37C6844A2AA8}"/>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1519241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6A27C-9BDA-43B3-96EA-C145EA7F04DE}"/>
              </a:ext>
            </a:extLst>
          </p:cNvPr>
          <p:cNvSpPr>
            <a:spLocks noGrp="1"/>
          </p:cNvSpPr>
          <p:nvPr>
            <p:ph type="dt" sz="half" idx="10"/>
          </p:nvPr>
        </p:nvSpPr>
        <p:spPr/>
        <p:txBody>
          <a:bodyPr/>
          <a:lstStyle/>
          <a:p>
            <a:fld id="{4EC743F4-8769-40B4-85DF-6CB8DE9F66AA}" type="datetimeFigureOut">
              <a:rPr lang="en-US" smtClean="0"/>
              <a:t>3/16/2022</a:t>
            </a:fld>
            <a:endParaRPr lang="en-US"/>
          </a:p>
        </p:txBody>
      </p:sp>
      <p:sp>
        <p:nvSpPr>
          <p:cNvPr id="3" name="Footer Placeholder 2">
            <a:extLst>
              <a:ext uri="{FF2B5EF4-FFF2-40B4-BE49-F238E27FC236}">
                <a16:creationId xmlns:a16="http://schemas.microsoft.com/office/drawing/2014/main" id="{791FBD5E-AA17-42F1-8615-49F2664DD4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57A2D5-EBE5-43DD-8CF2-8B90801A0DF5}"/>
              </a:ext>
            </a:extLst>
          </p:cNvPr>
          <p:cNvSpPr>
            <a:spLocks noGrp="1"/>
          </p:cNvSpPr>
          <p:nvPr>
            <p:ph type="sldNum" sz="quarter" idx="12"/>
          </p:nvPr>
        </p:nvSpPr>
        <p:spPr/>
        <p:txBody>
          <a:bodyPr/>
          <a:lstStyle/>
          <a:p>
            <a:fld id="{FF2BD96E-3838-45D2-9031-D3AF67C920A5}" type="slidenum">
              <a:rPr lang="en-US" smtClean="0"/>
              <a:t>‹#›</a:t>
            </a:fld>
            <a:endParaRPr lang="en-US"/>
          </a:p>
        </p:txBody>
      </p:sp>
    </p:spTree>
    <p:extLst>
      <p:ext uri="{BB962C8B-B14F-4D97-AF65-F5344CB8AC3E}">
        <p14:creationId xmlns:p14="http://schemas.microsoft.com/office/powerpoint/2010/main" val="2850759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451E1-40E1-4ED2-A9E3-6376E774AD27}"/>
              </a:ext>
            </a:extLst>
          </p:cNvPr>
          <p:cNvSpPr>
            <a:spLocks noGrp="1"/>
          </p:cNvSpPr>
          <p:nvPr>
            <p:ph type="title"/>
          </p:nvPr>
        </p:nvSpPr>
        <p:spPr>
          <a:xfrm>
            <a:off x="990001" y="955674"/>
            <a:ext cx="3531600" cy="1384995"/>
          </a:xfrm>
        </p:spPr>
        <p:txBody>
          <a:bodyPr anchor="b">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9BAAE5E-AD83-40D4-8BDB-6B25250247AA}"/>
              </a:ext>
            </a:extLst>
          </p:cNvPr>
          <p:cNvSpPr>
            <a:spLocks noGrp="1"/>
          </p:cNvSpPr>
          <p:nvPr>
            <p:ph idx="1"/>
          </p:nvPr>
        </p:nvSpPr>
        <p:spPr>
          <a:xfrm>
            <a:off x="5444850" y="882651"/>
            <a:ext cx="5760000" cy="48958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D4DF8E2-A28B-4889-AD9E-1D733FEA2E0C}"/>
              </a:ext>
            </a:extLst>
          </p:cNvPr>
          <p:cNvSpPr>
            <a:spLocks noGrp="1"/>
          </p:cNvSpPr>
          <p:nvPr>
            <p:ph type="body" sz="half" idx="2"/>
          </p:nvPr>
        </p:nvSpPr>
        <p:spPr>
          <a:xfrm>
            <a:off x="989401" y="2584759"/>
            <a:ext cx="3531600" cy="3193741"/>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2EF812-B775-468C-84D9-4394CC19F298}"/>
              </a:ext>
            </a:extLst>
          </p:cNvPr>
          <p:cNvSpPr>
            <a:spLocks noGrp="1"/>
          </p:cNvSpPr>
          <p:nvPr>
            <p:ph type="dt" sz="half" idx="10"/>
          </p:nvPr>
        </p:nvSpPr>
        <p:spPr/>
        <p:txBody>
          <a:bodyPr/>
          <a:lstStyle/>
          <a:p>
            <a:fld id="{4EC743F4-8769-40B4-85DF-6CB8DE9F66AA}" type="datetimeFigureOut">
              <a:rPr lang="en-US" smtClean="0"/>
              <a:t>3/16/2022</a:t>
            </a:fld>
            <a:endParaRPr lang="en-US"/>
          </a:p>
        </p:txBody>
      </p:sp>
      <p:sp>
        <p:nvSpPr>
          <p:cNvPr id="6" name="Footer Placeholder 5">
            <a:extLst>
              <a:ext uri="{FF2B5EF4-FFF2-40B4-BE49-F238E27FC236}">
                <a16:creationId xmlns:a16="http://schemas.microsoft.com/office/drawing/2014/main" id="{9DE1DEB3-5237-467C-A5B6-EDA7F366EB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77A6B-440F-4D7B-92DA-1B964D029F12}"/>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10" name="Straight Connector 9">
            <a:extLst>
              <a:ext uri="{FF2B5EF4-FFF2-40B4-BE49-F238E27FC236}">
                <a16:creationId xmlns:a16="http://schemas.microsoft.com/office/drawing/2014/main" id="{DC89B2F1-1E32-44DB-B50E-BEA1896CAD81}"/>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8735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6B204-119E-45DB-A177-995FF5D9B4E5}"/>
              </a:ext>
            </a:extLst>
          </p:cNvPr>
          <p:cNvSpPr>
            <a:spLocks noGrp="1"/>
          </p:cNvSpPr>
          <p:nvPr>
            <p:ph type="title"/>
          </p:nvPr>
        </p:nvSpPr>
        <p:spPr>
          <a:xfrm>
            <a:off x="990000" y="955456"/>
            <a:ext cx="3531600" cy="1384995"/>
          </a:xfrm>
        </p:spPr>
        <p:txBody>
          <a:bodyPr anchor="b"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CD3036-53A8-4361-AAAC-D8072EB470FE}"/>
              </a:ext>
            </a:extLst>
          </p:cNvPr>
          <p:cNvSpPr>
            <a:spLocks noGrp="1"/>
          </p:cNvSpPr>
          <p:nvPr>
            <p:ph type="pic" idx="1"/>
          </p:nvPr>
        </p:nvSpPr>
        <p:spPr>
          <a:xfrm>
            <a:off x="5537200" y="540001"/>
            <a:ext cx="6115050" cy="5238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D0FCFCD5-820E-47D9-9A60-57680C4C9405}"/>
              </a:ext>
            </a:extLst>
          </p:cNvPr>
          <p:cNvSpPr>
            <a:spLocks noGrp="1"/>
          </p:cNvSpPr>
          <p:nvPr>
            <p:ph type="body" sz="half" idx="2"/>
          </p:nvPr>
        </p:nvSpPr>
        <p:spPr>
          <a:xfrm>
            <a:off x="990000" y="2584758"/>
            <a:ext cx="3531600" cy="32842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2446C3-A62E-4690-9098-53D59C4C33E0}"/>
              </a:ext>
            </a:extLst>
          </p:cNvPr>
          <p:cNvSpPr>
            <a:spLocks noGrp="1"/>
          </p:cNvSpPr>
          <p:nvPr>
            <p:ph type="dt" sz="half" idx="10"/>
          </p:nvPr>
        </p:nvSpPr>
        <p:spPr/>
        <p:txBody>
          <a:bodyPr/>
          <a:lstStyle/>
          <a:p>
            <a:fld id="{4EC743F4-8769-40B4-85DF-6CB8DE9F66AA}" type="datetimeFigureOut">
              <a:rPr lang="en-US" smtClean="0"/>
              <a:t>3/16/2022</a:t>
            </a:fld>
            <a:endParaRPr lang="en-US"/>
          </a:p>
        </p:txBody>
      </p:sp>
      <p:sp>
        <p:nvSpPr>
          <p:cNvPr id="6" name="Footer Placeholder 5">
            <a:extLst>
              <a:ext uri="{FF2B5EF4-FFF2-40B4-BE49-F238E27FC236}">
                <a16:creationId xmlns:a16="http://schemas.microsoft.com/office/drawing/2014/main" id="{40A6C8B8-EA3D-45E5-950A-B6F1EA0B4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2ACAB7-ADBF-42E5-A214-232BA9EFB3B6}"/>
              </a:ext>
            </a:extLst>
          </p:cNvPr>
          <p:cNvSpPr>
            <a:spLocks noGrp="1"/>
          </p:cNvSpPr>
          <p:nvPr>
            <p:ph type="sldNum" sz="quarter" idx="12"/>
          </p:nvPr>
        </p:nvSpPr>
        <p:spPr/>
        <p:txBody>
          <a:bodyPr/>
          <a:lstStyle/>
          <a:p>
            <a:fld id="{FF2BD96E-3838-45D2-9031-D3AF67C920A5}" type="slidenum">
              <a:rPr lang="en-US" smtClean="0"/>
              <a:t>‹#›</a:t>
            </a:fld>
            <a:endParaRPr lang="en-US"/>
          </a:p>
        </p:txBody>
      </p:sp>
      <p:cxnSp>
        <p:nvCxnSpPr>
          <p:cNvPr id="9" name="Straight Connector 8">
            <a:extLst>
              <a:ext uri="{FF2B5EF4-FFF2-40B4-BE49-F238E27FC236}">
                <a16:creationId xmlns:a16="http://schemas.microsoft.com/office/drawing/2014/main" id="{D0E80DA6-B971-46B7-B0D3-8581AE0B6ACB}"/>
              </a:ext>
              <a:ext uri="{C183D7F6-B498-43B3-948B-1728B52AA6E4}">
                <adec:decorative xmlns:adec="http://schemas.microsoft.com/office/drawing/2017/decorative" val="0"/>
              </a:ext>
            </a:extLst>
          </p:cNvPr>
          <p:cNvCxnSpPr>
            <a:cxnSpLocks/>
          </p:cNvCxnSpPr>
          <p:nvPr/>
        </p:nvCxnSpPr>
        <p:spPr>
          <a:xfrm>
            <a:off x="4979988" y="540000"/>
            <a:ext cx="0" cy="5778000"/>
          </a:xfrm>
          <a:prstGeom prst="line">
            <a:avLst/>
          </a:prstGeom>
          <a:ln w="12700">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525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749A3E9-8704-4E26-A519-8215B3E943F5}"/>
              </a:ext>
            </a:extLst>
          </p:cNvPr>
          <p:cNvSpPr>
            <a:spLocks noGrp="1"/>
          </p:cNvSpPr>
          <p:nvPr>
            <p:ph type="dt" sz="half" idx="2"/>
          </p:nvPr>
        </p:nvSpPr>
        <p:spPr>
          <a:xfrm>
            <a:off x="450000" y="6357168"/>
            <a:ext cx="1760150" cy="461665"/>
          </a:xfrm>
          <a:prstGeom prst="rect">
            <a:avLst/>
          </a:prstGeom>
        </p:spPr>
        <p:txBody>
          <a:bodyPr vert="horz" lIns="91440" tIns="45720" rIns="91440" bIns="45720" rtlCol="0" anchor="ctr">
            <a:normAutofit/>
          </a:bodyPr>
          <a:lstStyle>
            <a:lvl1pPr algn="l">
              <a:defRPr sz="1000" cap="all" spc="200" baseline="0">
                <a:solidFill>
                  <a:schemeClr val="tx1">
                    <a:alpha val="60000"/>
                  </a:schemeClr>
                </a:solidFill>
                <a:latin typeface="+mj-lt"/>
              </a:defRPr>
            </a:lvl1pPr>
          </a:lstStyle>
          <a:p>
            <a:fld id="{4EC743F4-8769-40B4-85DF-6CB8DE9F66AA}" type="datetimeFigureOut">
              <a:rPr lang="en-US" smtClean="0"/>
              <a:pPr/>
              <a:t>3/16/2022</a:t>
            </a:fld>
            <a:endParaRPr lang="en-US" dirty="0"/>
          </a:p>
        </p:txBody>
      </p:sp>
      <p:sp>
        <p:nvSpPr>
          <p:cNvPr id="5" name="Footer Placeholder 4">
            <a:extLst>
              <a:ext uri="{FF2B5EF4-FFF2-40B4-BE49-F238E27FC236}">
                <a16:creationId xmlns:a16="http://schemas.microsoft.com/office/drawing/2014/main" id="{C8590E32-87A0-44C2-A299-D45FAB146E08}"/>
              </a:ext>
            </a:extLst>
          </p:cNvPr>
          <p:cNvSpPr>
            <a:spLocks noGrp="1"/>
          </p:cNvSpPr>
          <p:nvPr>
            <p:ph type="ftr" sz="quarter" idx="3"/>
          </p:nvPr>
        </p:nvSpPr>
        <p:spPr>
          <a:xfrm>
            <a:off x="2754312" y="6357600"/>
            <a:ext cx="6683376" cy="460800"/>
          </a:xfrm>
          <a:prstGeom prst="rect">
            <a:avLst/>
          </a:prstGeom>
        </p:spPr>
        <p:txBody>
          <a:bodyPr vert="horz" lIns="91440" tIns="45720" rIns="91440" bIns="45720" rtlCol="0" anchor="ctr"/>
          <a:lstStyle>
            <a:lvl1pPr algn="ctr">
              <a:defRPr sz="1000" cap="all" spc="300" baseline="0">
                <a:solidFill>
                  <a:schemeClr val="tx1">
                    <a:alpha val="60000"/>
                  </a:schemeClr>
                </a:solidFill>
                <a:latin typeface="+mj-lt"/>
              </a:defRPr>
            </a:lvl1pPr>
          </a:lstStyle>
          <a:p>
            <a:endParaRPr lang="en-US" dirty="0"/>
          </a:p>
        </p:txBody>
      </p:sp>
      <p:sp>
        <p:nvSpPr>
          <p:cNvPr id="6" name="Slide Number Placeholder 5">
            <a:extLst>
              <a:ext uri="{FF2B5EF4-FFF2-40B4-BE49-F238E27FC236}">
                <a16:creationId xmlns:a16="http://schemas.microsoft.com/office/drawing/2014/main" id="{BE1C1A41-01A7-44E2-965B-ACFD4F2806FC}"/>
              </a:ext>
            </a:extLst>
          </p:cNvPr>
          <p:cNvSpPr>
            <a:spLocks noGrp="1"/>
          </p:cNvSpPr>
          <p:nvPr>
            <p:ph type="sldNum" sz="quarter" idx="4"/>
          </p:nvPr>
        </p:nvSpPr>
        <p:spPr>
          <a:xfrm>
            <a:off x="9982800" y="6357600"/>
            <a:ext cx="1760150" cy="460800"/>
          </a:xfrm>
          <a:prstGeom prst="rect">
            <a:avLst/>
          </a:prstGeom>
        </p:spPr>
        <p:txBody>
          <a:bodyPr vert="horz" lIns="91440" tIns="45720" rIns="91440" bIns="45720" rtlCol="0" anchor="ctr"/>
          <a:lstStyle>
            <a:lvl1pPr algn="r">
              <a:defRPr sz="1000" cap="all" spc="200" baseline="0">
                <a:solidFill>
                  <a:schemeClr val="tx1">
                    <a:alpha val="60000"/>
                  </a:schemeClr>
                </a:solidFill>
                <a:latin typeface="+mj-lt"/>
              </a:defRPr>
            </a:lvl1pPr>
          </a:lstStyle>
          <a:p>
            <a:fld id="{FF2BD96E-3838-45D2-9031-D3AF67C920A5}" type="slidenum">
              <a:rPr lang="en-US" smtClean="0"/>
              <a:pPr/>
              <a:t>‹#›</a:t>
            </a:fld>
            <a:endParaRPr lang="en-US" dirty="0"/>
          </a:p>
        </p:txBody>
      </p:sp>
    </p:spTree>
    <p:extLst>
      <p:ext uri="{BB962C8B-B14F-4D97-AF65-F5344CB8AC3E}">
        <p14:creationId xmlns:p14="http://schemas.microsoft.com/office/powerpoint/2010/main" val="3487773025"/>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presurfer.blogspot.com/2013/09/blobfish-wins-ugliest-endangered-animal.html" TargetMode="Externa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telephonedoctor.com/" TargetMode="External"/><Relationship Id="rId7" Type="http://schemas.openxmlformats.org/officeDocument/2006/relationships/hyperlink" Target="https://creativecommons.org/licenses/by-nc-sa/3.0/" TargetMode="External"/><Relationship Id="rId2" Type="http://schemas.openxmlformats.org/officeDocument/2006/relationships/hyperlink" Target="http://www.serviceskills.com/" TargetMode="External"/><Relationship Id="rId1" Type="http://schemas.openxmlformats.org/officeDocument/2006/relationships/slideLayout" Target="../slideLayouts/slideLayout2.xml"/><Relationship Id="rId6" Type="http://schemas.openxmlformats.org/officeDocument/2006/relationships/hyperlink" Target="https://www.peoplematters.in/article/employee-engagement/here-is-how-technology-is-transforming-workplace-wellness-16635" TargetMode="External"/><Relationship Id="rId5" Type="http://schemas.openxmlformats.org/officeDocument/2006/relationships/image" Target="../media/image18.png"/><Relationship Id="rId4" Type="http://schemas.openxmlformats.org/officeDocument/2006/relationships/hyperlink" Target="http://www.Serviceevolutionllc.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hyperlink" Target="http://opensource.com/government/14/10/space-age-technology-your-local-government-office-gets-upgrade-open-source"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nedhayes.com/future-of-technology-a-few-predictions"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s://creativecommons.org/licenses/by-nd/3.0/"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A009BD9-CDEB-423E-818E-C03460705DD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678805"/>
            <a:ext cx="12191999" cy="4179193"/>
          </a:xfrm>
          <a:prstGeom prst="rect">
            <a:avLst/>
          </a:prstGeom>
          <a:gradFill flip="none" rotWithShape="1">
            <a:gsLst>
              <a:gs pos="0">
                <a:srgbClr val="000000">
                  <a:alpha val="40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ctrTitle"/>
          </p:nvPr>
        </p:nvSpPr>
        <p:spPr>
          <a:xfrm>
            <a:off x="3987372" y="1984569"/>
            <a:ext cx="4457690" cy="1332000"/>
          </a:xfrm>
        </p:spPr>
        <p:txBody>
          <a:bodyPr anchor="ctr">
            <a:normAutofit fontScale="90000"/>
          </a:bodyPr>
          <a:lstStyle/>
          <a:p>
            <a:r>
              <a:rPr lang="en-US" dirty="0">
                <a:solidFill>
                  <a:srgbClr val="FFFFFF"/>
                </a:solidFill>
              </a:rPr>
              <a:t>Let's Talk About Soft Skills</a:t>
            </a:r>
            <a:br>
              <a:rPr lang="en-US" dirty="0">
                <a:solidFill>
                  <a:srgbClr val="FFFFFF"/>
                </a:solidFill>
              </a:rPr>
            </a:br>
            <a:r>
              <a:rPr lang="en-US" sz="3100" dirty="0">
                <a:solidFill>
                  <a:srgbClr val="FFFFFF"/>
                </a:solidFill>
              </a:rPr>
              <a:t>Customer Service Communication in the Chemical Industry</a:t>
            </a:r>
          </a:p>
        </p:txBody>
      </p:sp>
      <p:sp>
        <p:nvSpPr>
          <p:cNvPr id="3" name="Subtitle 2"/>
          <p:cNvSpPr>
            <a:spLocks noGrp="1"/>
          </p:cNvSpPr>
          <p:nvPr>
            <p:ph type="subTitle" idx="1"/>
          </p:nvPr>
        </p:nvSpPr>
        <p:spPr>
          <a:xfrm>
            <a:off x="4289973" y="5558086"/>
            <a:ext cx="4451347" cy="1332000"/>
          </a:xfrm>
        </p:spPr>
        <p:txBody>
          <a:bodyPr anchor="ctr">
            <a:normAutofit/>
          </a:bodyPr>
          <a:lstStyle/>
          <a:p>
            <a:r>
              <a:rPr lang="en-US" dirty="0">
                <a:solidFill>
                  <a:srgbClr val="FFFFFF">
                    <a:alpha val="80000"/>
                  </a:srgbClr>
                </a:solidFill>
              </a:rPr>
              <a:t>Ellen Bland</a:t>
            </a:r>
          </a:p>
          <a:p>
            <a:r>
              <a:rPr lang="en-US" dirty="0">
                <a:solidFill>
                  <a:srgbClr val="FFFFFF">
                    <a:alpha val="80000"/>
                  </a:srgbClr>
                </a:solidFill>
              </a:rPr>
              <a:t>Service Evolution LLC</a:t>
            </a:r>
          </a:p>
        </p:txBody>
      </p:sp>
      <p:cxnSp>
        <p:nvCxnSpPr>
          <p:cNvPr id="13" name="Straight Connector 12">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5435810"/>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2" name="Group 11">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4"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17" name="Rectangle 16">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rson holding mouse">
            <a:extLst>
              <a:ext uri="{FF2B5EF4-FFF2-40B4-BE49-F238E27FC236}">
                <a16:creationId xmlns:a16="http://schemas.microsoft.com/office/drawing/2014/main" id="{34C78341-25B1-4600-A13D-7315D1FE6526}"/>
              </a:ext>
            </a:extLst>
          </p:cNvPr>
          <p:cNvPicPr>
            <a:picLocks noChangeAspect="1"/>
          </p:cNvPicPr>
          <p:nvPr/>
        </p:nvPicPr>
        <p:blipFill rotWithShape="1">
          <a:blip r:embed="rId2"/>
          <a:srcRect t="15605" r="-2" b="-2"/>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9" name="Rectangle 18">
            <a:extLst>
              <a:ext uri="{FF2B5EF4-FFF2-40B4-BE49-F238E27FC236}">
                <a16:creationId xmlns:a16="http://schemas.microsoft.com/office/drawing/2014/main" id="{3092D32E-B1E6-4335-BD86-8461882A7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03300" y="-1052423"/>
            <a:ext cx="6857999" cy="8883647"/>
          </a:xfrm>
          <a:prstGeom prst="rect">
            <a:avLst/>
          </a:prstGeom>
          <a:gradFill flip="none" rotWithShape="1">
            <a:gsLst>
              <a:gs pos="0">
                <a:srgbClr val="000000">
                  <a:alpha val="35000"/>
                </a:srgbClr>
              </a:gs>
              <a:gs pos="100000">
                <a:srgbClr val="000000">
                  <a:alpha val="0"/>
                </a:srgbClr>
              </a:gs>
              <a:gs pos="60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8171FC53-7590-4E2C-A8C4-7DA75FB27C1A}"/>
              </a:ext>
            </a:extLst>
          </p:cNvPr>
          <p:cNvSpPr>
            <a:spLocks noGrp="1"/>
          </p:cNvSpPr>
          <p:nvPr>
            <p:ph type="title"/>
          </p:nvPr>
        </p:nvSpPr>
        <p:spPr>
          <a:xfrm>
            <a:off x="1158234" y="1909392"/>
            <a:ext cx="4075200" cy="2226688"/>
          </a:xfrm>
        </p:spPr>
        <p:txBody>
          <a:bodyPr vert="horz" lIns="91440" tIns="45720" rIns="91440" bIns="45720" rtlCol="0" anchor="b" anchorCtr="0">
            <a:normAutofit fontScale="90000"/>
          </a:bodyPr>
          <a:lstStyle/>
          <a:p>
            <a:pPr algn="ctr"/>
            <a:r>
              <a:rPr lang="en-US" sz="4800" dirty="0">
                <a:solidFill>
                  <a:srgbClr val="FFFFFF"/>
                </a:solidFill>
              </a:rPr>
              <a:t>Topic 2 -</a:t>
            </a:r>
            <a:br>
              <a:rPr lang="en-US" sz="4800" dirty="0">
                <a:solidFill>
                  <a:srgbClr val="FFFFFF"/>
                </a:solidFill>
              </a:rPr>
            </a:br>
            <a:r>
              <a:rPr lang="en-US" sz="4800" dirty="0">
                <a:solidFill>
                  <a:srgbClr val="FFFFFF"/>
                </a:solidFill>
              </a:rPr>
              <a:t>Email</a:t>
            </a:r>
            <a:br>
              <a:rPr lang="en-US" sz="4800" dirty="0">
                <a:solidFill>
                  <a:srgbClr val="FFFFFF"/>
                </a:solidFill>
              </a:rPr>
            </a:br>
            <a:r>
              <a:rPr lang="en-US" sz="4800" dirty="0">
                <a:solidFill>
                  <a:srgbClr val="FFFFFF"/>
                </a:solidFill>
              </a:rPr>
              <a:t>The Good</a:t>
            </a:r>
            <a:br>
              <a:rPr lang="en-US" sz="4800" dirty="0">
                <a:solidFill>
                  <a:srgbClr val="FFFFFF"/>
                </a:solidFill>
              </a:rPr>
            </a:br>
            <a:r>
              <a:rPr lang="en-US" sz="4800" dirty="0">
                <a:solidFill>
                  <a:srgbClr val="FFFFFF"/>
                </a:solidFill>
              </a:rPr>
              <a:t>The Bad</a:t>
            </a:r>
            <a:br>
              <a:rPr lang="en-US" sz="4800" dirty="0">
                <a:solidFill>
                  <a:srgbClr val="FFFFFF"/>
                </a:solidFill>
              </a:rPr>
            </a:br>
            <a:r>
              <a:rPr lang="en-US" sz="4800" dirty="0">
                <a:solidFill>
                  <a:srgbClr val="FFFFFF"/>
                </a:solidFill>
              </a:rPr>
              <a:t>&amp; The Ugly</a:t>
            </a:r>
          </a:p>
        </p:txBody>
      </p:sp>
      <p:grpSp>
        <p:nvGrpSpPr>
          <p:cNvPr id="21" name="Group 20">
            <a:extLst>
              <a:ext uri="{FF2B5EF4-FFF2-40B4-BE49-F238E27FC236}">
                <a16:creationId xmlns:a16="http://schemas.microsoft.com/office/drawing/2014/main" id="{53D83BC4-A03A-4B80-BE2E-AB1542ABAD4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19525" y="2840038"/>
            <a:ext cx="2216150" cy="1177924"/>
            <a:chOff x="4987925" y="2840038"/>
            <a:chExt cx="2216150" cy="1177924"/>
          </a:xfrm>
        </p:grpSpPr>
        <p:sp>
          <p:nvSpPr>
            <p:cNvPr id="22" name="Rectangle 21">
              <a:extLst>
                <a:ext uri="{FF2B5EF4-FFF2-40B4-BE49-F238E27FC236}">
                  <a16:creationId xmlns:a16="http://schemas.microsoft.com/office/drawing/2014/main" id="{2F6F3D9A-452B-4940-9828-23E2DA52F7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FC141C93-0464-49A4-80F9-CBA4B473210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24" name="Group 23">
                <a:extLst>
                  <a:ext uri="{FF2B5EF4-FFF2-40B4-BE49-F238E27FC236}">
                    <a16:creationId xmlns:a16="http://schemas.microsoft.com/office/drawing/2014/main" id="{0FBE46EE-1DFB-4A24-A727-EABB7534FB2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29" name="Freeform 68">
                  <a:extLst>
                    <a:ext uri="{FF2B5EF4-FFF2-40B4-BE49-F238E27FC236}">
                      <a16:creationId xmlns:a16="http://schemas.microsoft.com/office/drawing/2014/main" id="{2892A7AB-12E4-4169-836F-A0D0C91B7F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69">
                  <a:extLst>
                    <a:ext uri="{FF2B5EF4-FFF2-40B4-BE49-F238E27FC236}">
                      <a16:creationId xmlns:a16="http://schemas.microsoft.com/office/drawing/2014/main" id="{1F214575-72DE-4088-8694-62F426EF7D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1" name="Line 70">
                  <a:extLst>
                    <a:ext uri="{FF2B5EF4-FFF2-40B4-BE49-F238E27FC236}">
                      <a16:creationId xmlns:a16="http://schemas.microsoft.com/office/drawing/2014/main" id="{DE02F19E-EAED-436A-985B-21E4AFF3ECF1}"/>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5" name="Group 24">
                <a:extLst>
                  <a:ext uri="{FF2B5EF4-FFF2-40B4-BE49-F238E27FC236}">
                    <a16:creationId xmlns:a16="http://schemas.microsoft.com/office/drawing/2014/main" id="{6748F1F2-C6CE-4B1D-BC12-02955EA2BA8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26" name="Freeform 68">
                  <a:extLst>
                    <a:ext uri="{FF2B5EF4-FFF2-40B4-BE49-F238E27FC236}">
                      <a16:creationId xmlns:a16="http://schemas.microsoft.com/office/drawing/2014/main" id="{80A5916D-E677-43F6-96A9-E16E5A8431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69">
                  <a:extLst>
                    <a:ext uri="{FF2B5EF4-FFF2-40B4-BE49-F238E27FC236}">
                      <a16:creationId xmlns:a16="http://schemas.microsoft.com/office/drawing/2014/main" id="{115C4984-068B-47EF-9298-FC8384998B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8" name="Line 70">
                  <a:extLst>
                    <a:ext uri="{FF2B5EF4-FFF2-40B4-BE49-F238E27FC236}">
                      <a16:creationId xmlns:a16="http://schemas.microsoft.com/office/drawing/2014/main" id="{8E1D9610-842B-4FB4-912A-67F61723EBF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spTree>
    <p:extLst>
      <p:ext uri="{BB962C8B-B14F-4D97-AF65-F5344CB8AC3E}">
        <p14:creationId xmlns:p14="http://schemas.microsoft.com/office/powerpoint/2010/main" val="3807662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AD7135-BF64-4438-BDBE-57DE1A5737EB}"/>
              </a:ext>
            </a:extLst>
          </p:cNvPr>
          <p:cNvSpPr>
            <a:spLocks noGrp="1"/>
          </p:cNvSpPr>
          <p:nvPr>
            <p:ph type="title"/>
          </p:nvPr>
        </p:nvSpPr>
        <p:spPr>
          <a:xfrm>
            <a:off x="718681" y="2743"/>
            <a:ext cx="6317998" cy="1120439"/>
          </a:xfrm>
        </p:spPr>
        <p:txBody>
          <a:bodyPr wrap="square" anchor="b">
            <a:normAutofit/>
          </a:bodyPr>
          <a:lstStyle/>
          <a:p>
            <a:pPr algn="ctr"/>
            <a:r>
              <a:rPr lang="en-US" dirty="0"/>
              <a:t>Email:  The Good, the Bad...</a:t>
            </a:r>
          </a:p>
        </p:txBody>
      </p:sp>
      <p:cxnSp>
        <p:nvCxnSpPr>
          <p:cNvPr id="11" name="Straight Connector 10">
            <a:extLst>
              <a:ext uri="{FF2B5EF4-FFF2-40B4-BE49-F238E27FC236}">
                <a16:creationId xmlns:a16="http://schemas.microsoft.com/office/drawing/2014/main" id="{16C132CB-661F-4A80-B2A5-D78FF18C0C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78998" y="19645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1E9BA7C-F551-433F-A63B-778264ADF51E}"/>
              </a:ext>
            </a:extLst>
          </p:cNvPr>
          <p:cNvSpPr>
            <a:spLocks noGrp="1"/>
          </p:cNvSpPr>
          <p:nvPr>
            <p:ph idx="1"/>
          </p:nvPr>
        </p:nvSpPr>
        <p:spPr>
          <a:xfrm>
            <a:off x="989998" y="2413468"/>
            <a:ext cx="6318000" cy="3365032"/>
          </a:xfrm>
        </p:spPr>
        <p:txBody>
          <a:bodyPr vert="horz" lIns="91440" tIns="45720" rIns="91440" bIns="45720" rtlCol="0">
            <a:normAutofit/>
          </a:bodyPr>
          <a:lstStyle/>
          <a:p>
            <a:pPr marL="359410" indent="-359410"/>
            <a:endParaRPr lang="en-US"/>
          </a:p>
          <a:p>
            <a:pPr marL="359410" indent="-359410"/>
            <a:endParaRPr lang="en-US"/>
          </a:p>
        </p:txBody>
      </p:sp>
      <p:pic>
        <p:nvPicPr>
          <p:cNvPr id="6" name="Picture 4" descr="Closeup of a keyboard">
            <a:extLst>
              <a:ext uri="{FF2B5EF4-FFF2-40B4-BE49-F238E27FC236}">
                <a16:creationId xmlns:a16="http://schemas.microsoft.com/office/drawing/2014/main" id="{21EB8B62-7A75-762E-2060-7B4701F6B6D9}"/>
              </a:ext>
            </a:extLst>
          </p:cNvPr>
          <p:cNvPicPr>
            <a:picLocks noChangeAspect="1"/>
          </p:cNvPicPr>
          <p:nvPr/>
        </p:nvPicPr>
        <p:blipFill rotWithShape="1">
          <a:blip r:embed="rId2"/>
          <a:srcRect l="25784" r="37670" b="1"/>
          <a:stretch/>
        </p:blipFill>
        <p:spPr>
          <a:xfrm>
            <a:off x="8321011" y="10"/>
            <a:ext cx="3870989" cy="6857990"/>
          </a:xfrm>
          <a:prstGeom prst="rect">
            <a:avLst/>
          </a:prstGeom>
        </p:spPr>
      </p:pic>
      <p:sp>
        <p:nvSpPr>
          <p:cNvPr id="16" name="TextBox 15">
            <a:extLst>
              <a:ext uri="{FF2B5EF4-FFF2-40B4-BE49-F238E27FC236}">
                <a16:creationId xmlns:a16="http://schemas.microsoft.com/office/drawing/2014/main" id="{55B5A8B1-154F-4C95-9E58-A9C6E46A1F22}"/>
              </a:ext>
            </a:extLst>
          </p:cNvPr>
          <p:cNvSpPr txBox="1"/>
          <p:nvPr/>
        </p:nvSpPr>
        <p:spPr>
          <a:xfrm>
            <a:off x="4365048" y="1715366"/>
            <a:ext cx="3285836"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u="sng" dirty="0"/>
              <a:t>The Bad</a:t>
            </a:r>
            <a:endParaRPr lang="en-US"/>
          </a:p>
          <a:p>
            <a:pPr marL="285750" indent="-285750">
              <a:buFont typeface="Arial"/>
              <a:buChar char="•"/>
            </a:pPr>
            <a:r>
              <a:rPr lang="en-US" dirty="0"/>
              <a:t>Email creates a permanent record</a:t>
            </a:r>
          </a:p>
          <a:p>
            <a:pPr marL="285750" indent="-285750">
              <a:buFont typeface="Arial"/>
              <a:buChar char="•"/>
            </a:pPr>
            <a:r>
              <a:rPr lang="en-US" dirty="0"/>
              <a:t>Not everyone has the gift of the written word</a:t>
            </a:r>
          </a:p>
          <a:p>
            <a:pPr marL="285750" indent="-285750">
              <a:buFont typeface="Arial"/>
              <a:buChar char="•"/>
            </a:pPr>
            <a:r>
              <a:rPr lang="en-US" dirty="0"/>
              <a:t>Email can be an unfortunate way to lose the original intent of a message and really confuse people</a:t>
            </a:r>
          </a:p>
          <a:p>
            <a:pPr marL="285750" indent="-285750">
              <a:buFont typeface="Arial"/>
              <a:buChar char="•"/>
            </a:pPr>
            <a:r>
              <a:rPr lang="en-US" dirty="0"/>
              <a:t>The volume of email is often overwhelming</a:t>
            </a:r>
          </a:p>
          <a:p>
            <a:pPr marL="285750" indent="-285750">
              <a:buFont typeface="Arial"/>
              <a:buChar char="•"/>
            </a:pPr>
            <a:r>
              <a:rPr lang="en-US" dirty="0"/>
              <a:t>Many people are not familiar with email functionality</a:t>
            </a:r>
          </a:p>
          <a:p>
            <a:pPr marL="285750" indent="-285750">
              <a:buFont typeface="Arial"/>
              <a:buChar char="•"/>
            </a:pPr>
            <a:endParaRPr lang="en-US" dirty="0"/>
          </a:p>
        </p:txBody>
      </p:sp>
      <p:sp>
        <p:nvSpPr>
          <p:cNvPr id="17" name="TextBox 16">
            <a:extLst>
              <a:ext uri="{FF2B5EF4-FFF2-40B4-BE49-F238E27FC236}">
                <a16:creationId xmlns:a16="http://schemas.microsoft.com/office/drawing/2014/main" id="{1A2013C5-EB23-403E-8C16-CCFCF4742AE8}"/>
              </a:ext>
            </a:extLst>
          </p:cNvPr>
          <p:cNvSpPr txBox="1"/>
          <p:nvPr/>
        </p:nvSpPr>
        <p:spPr>
          <a:xfrm>
            <a:off x="721013" y="1713923"/>
            <a:ext cx="3002972"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u="sng" dirty="0"/>
              <a:t>The Good</a:t>
            </a:r>
            <a:endParaRPr lang="en-US"/>
          </a:p>
          <a:p>
            <a:pPr marL="285750" indent="-285750">
              <a:buFont typeface="Arial"/>
              <a:buChar char="•"/>
            </a:pPr>
            <a:r>
              <a:rPr lang="en-US" dirty="0"/>
              <a:t>Email creates a permanent  record</a:t>
            </a:r>
          </a:p>
          <a:p>
            <a:pPr marL="285750" indent="-285750">
              <a:buFont typeface="Arial"/>
              <a:buChar char="•"/>
            </a:pPr>
            <a:r>
              <a:rPr lang="en-US" dirty="0"/>
              <a:t>The sender can say exactly what they want</a:t>
            </a:r>
          </a:p>
          <a:p>
            <a:pPr marL="285750" indent="-285750">
              <a:buFont typeface="Arial"/>
              <a:buChar char="•"/>
            </a:pPr>
            <a:r>
              <a:rPr lang="en-US" dirty="0"/>
              <a:t>Email can be a great way to send documents and specific information</a:t>
            </a:r>
          </a:p>
          <a:p>
            <a:pPr marL="285750" indent="-285750">
              <a:buFont typeface="Arial"/>
              <a:buChar char="•"/>
            </a:pPr>
            <a:r>
              <a:rPr lang="en-US" dirty="0"/>
              <a:t>Email is dated and time stamped</a:t>
            </a:r>
          </a:p>
          <a:p>
            <a:pPr marL="285750" indent="-285750">
              <a:buFont typeface="Arial"/>
              <a:buChar char="•"/>
            </a:pPr>
            <a:r>
              <a:rPr lang="en-US" dirty="0"/>
              <a:t>Email platforms have lots of bells and whistles to keep us organized</a:t>
            </a:r>
          </a:p>
          <a:p>
            <a:endParaRPr lang="en-US" dirty="0"/>
          </a:p>
          <a:p>
            <a:pPr marL="285750" indent="-285750">
              <a:buFont typeface="Arial"/>
              <a:buChar char="•"/>
            </a:pPr>
            <a:endParaRPr lang="en-US" dirty="0"/>
          </a:p>
        </p:txBody>
      </p:sp>
    </p:spTree>
    <p:extLst>
      <p:ext uri="{BB962C8B-B14F-4D97-AF65-F5344CB8AC3E}">
        <p14:creationId xmlns:p14="http://schemas.microsoft.com/office/powerpoint/2010/main" val="1075495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65AA36A-D7CC-493C-A0EE-F8AC3564D1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883D75-8A83-4107-8187-A9EB1B6F50AC}"/>
              </a:ext>
            </a:extLst>
          </p:cNvPr>
          <p:cNvSpPr>
            <a:spLocks noGrp="1"/>
          </p:cNvSpPr>
          <p:nvPr>
            <p:ph type="title"/>
          </p:nvPr>
        </p:nvSpPr>
        <p:spPr>
          <a:xfrm>
            <a:off x="5859687" y="-851612"/>
            <a:ext cx="4078800" cy="1594282"/>
          </a:xfrm>
        </p:spPr>
        <p:txBody>
          <a:bodyPr wrap="square" anchor="b">
            <a:normAutofit/>
          </a:bodyPr>
          <a:lstStyle/>
          <a:p>
            <a:pPr algn="ctr"/>
            <a:r>
              <a:rPr lang="en-US" dirty="0"/>
              <a:t>AND... THE UGLY</a:t>
            </a:r>
            <a:endParaRPr lang="en-US"/>
          </a:p>
        </p:txBody>
      </p:sp>
      <p:pic>
        <p:nvPicPr>
          <p:cNvPr id="4" name="Picture 4">
            <a:extLst>
              <a:ext uri="{FF2B5EF4-FFF2-40B4-BE49-F238E27FC236}">
                <a16:creationId xmlns:a16="http://schemas.microsoft.com/office/drawing/2014/main" id="{9F5AF3B4-C86F-4746-AC0F-DE555AB04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2574" r="19093"/>
          <a:stretch/>
        </p:blipFill>
        <p:spPr>
          <a:xfrm>
            <a:off x="353322" y="124363"/>
            <a:ext cx="4005775" cy="4000001"/>
          </a:xfrm>
          <a:custGeom>
            <a:avLst/>
            <a:gdLst/>
            <a:ahLst/>
            <a:cxnLst/>
            <a:rect l="l" t="t" r="r" b="b"/>
            <a:pathLst>
              <a:path w="5778000" h="5778000">
                <a:moveTo>
                  <a:pt x="2889000" y="0"/>
                </a:moveTo>
                <a:cubicBezTo>
                  <a:pt x="4484551" y="0"/>
                  <a:pt x="5778000" y="1293449"/>
                  <a:pt x="5778000" y="2889000"/>
                </a:cubicBezTo>
                <a:cubicBezTo>
                  <a:pt x="5778000" y="4484551"/>
                  <a:pt x="4484551" y="5778000"/>
                  <a:pt x="2889000" y="5778000"/>
                </a:cubicBezTo>
                <a:cubicBezTo>
                  <a:pt x="1293449" y="5778000"/>
                  <a:pt x="0" y="4484551"/>
                  <a:pt x="0" y="2889000"/>
                </a:cubicBezTo>
                <a:cubicBezTo>
                  <a:pt x="0" y="1293449"/>
                  <a:pt x="1293449" y="0"/>
                  <a:pt x="2889000" y="0"/>
                </a:cubicBezTo>
                <a:close/>
              </a:path>
            </a:pathLst>
          </a:custGeom>
        </p:spPr>
      </p:pic>
      <p:cxnSp>
        <p:nvCxnSpPr>
          <p:cNvPr id="14" name="Straight Connector 13">
            <a:extLst>
              <a:ext uri="{FF2B5EF4-FFF2-40B4-BE49-F238E27FC236}">
                <a16:creationId xmlns:a16="http://schemas.microsoft.com/office/drawing/2014/main" id="{1850A2DA-FC3C-4E59-9724-29CF2777D3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81769"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A87215E3-D9D2-A396-20FB-5ADE48B314A9}"/>
              </a:ext>
            </a:extLst>
          </p:cNvPr>
          <p:cNvSpPr>
            <a:spLocks noGrp="1"/>
          </p:cNvSpPr>
          <p:nvPr>
            <p:ph idx="1"/>
          </p:nvPr>
        </p:nvSpPr>
        <p:spPr>
          <a:xfrm>
            <a:off x="4803278" y="746882"/>
            <a:ext cx="6197390" cy="5516527"/>
          </a:xfrm>
        </p:spPr>
        <p:txBody>
          <a:bodyPr vert="horz" lIns="91440" tIns="45720" rIns="91440" bIns="45720" rtlCol="0" anchor="t">
            <a:noAutofit/>
          </a:bodyPr>
          <a:lstStyle/>
          <a:p>
            <a:pPr marL="359410" indent="-359410"/>
            <a:r>
              <a:rPr lang="en-US" sz="1600" b="1" dirty="0">
                <a:solidFill>
                  <a:srgbClr val="000000">
                    <a:alpha val="60000"/>
                  </a:srgbClr>
                </a:solidFill>
              </a:rPr>
              <a:t>"But I emailed him!"</a:t>
            </a:r>
          </a:p>
          <a:p>
            <a:pPr marL="359410" indent="-359410"/>
            <a:r>
              <a:rPr lang="en-US" sz="1600" b="1" dirty="0">
                <a:solidFill>
                  <a:srgbClr val="000000">
                    <a:alpha val="60000"/>
                  </a:srgbClr>
                </a:solidFill>
              </a:rPr>
              <a:t>"You were copied!"</a:t>
            </a:r>
          </a:p>
          <a:p>
            <a:pPr marL="359410" indent="-359410"/>
            <a:r>
              <a:rPr lang="en-US" sz="1600" b="1" dirty="0">
                <a:solidFill>
                  <a:srgbClr val="000000">
                    <a:alpha val="60000"/>
                  </a:srgbClr>
                </a:solidFill>
              </a:rPr>
              <a:t>"Sorry, Ms. Customer, I didn't see your email"</a:t>
            </a:r>
          </a:p>
          <a:p>
            <a:pPr marL="359410" indent="-359410"/>
            <a:r>
              <a:rPr lang="en-US" sz="1600" b="1" dirty="0">
                <a:solidFill>
                  <a:srgbClr val="000000">
                    <a:alpha val="60000"/>
                  </a:srgbClr>
                </a:solidFill>
              </a:rPr>
              <a:t>Out of Office Auto Reply: "I'm currently out of the office.  Please call 800-555-5555.  Thank you."</a:t>
            </a:r>
          </a:p>
          <a:p>
            <a:pPr marL="359410" indent="-359410"/>
            <a:r>
              <a:rPr lang="en-US" sz="1600" b="1" dirty="0">
                <a:solidFill>
                  <a:srgbClr val="000000">
                    <a:alpha val="60000"/>
                  </a:srgbClr>
                </a:solidFill>
              </a:rPr>
              <a:t>The Free-for-All-Signature: </a:t>
            </a:r>
          </a:p>
          <a:p>
            <a:pPr marL="359410" lvl="1">
              <a:buClr>
                <a:srgbClr val="4D79C3"/>
              </a:buClr>
            </a:pPr>
            <a:r>
              <a:rPr lang="en-US" sz="1600" dirty="0">
                <a:solidFill>
                  <a:srgbClr val="000000">
                    <a:alpha val="60000"/>
                  </a:srgbClr>
                </a:solidFill>
              </a:rPr>
              <a:t>John</a:t>
            </a:r>
            <a:r>
              <a:rPr lang="en-US" sz="1600" i="1" dirty="0">
                <a:solidFill>
                  <a:srgbClr val="000000">
                    <a:alpha val="60000"/>
                  </a:srgbClr>
                </a:solidFill>
              </a:rPr>
              <a:t> Smith</a:t>
            </a:r>
            <a:endParaRPr lang="en-US" dirty="0">
              <a:solidFill>
                <a:srgbClr val="000000">
                  <a:alpha val="60000"/>
                </a:srgbClr>
              </a:solidFill>
            </a:endParaRPr>
          </a:p>
          <a:p>
            <a:pPr marL="359410" lvl="1"/>
            <a:r>
              <a:rPr lang="en-US" sz="1600" dirty="0">
                <a:solidFill>
                  <a:srgbClr val="000000">
                    <a:alpha val="60000"/>
                  </a:srgbClr>
                </a:solidFill>
              </a:rPr>
              <a:t>Customer Service Representative</a:t>
            </a:r>
          </a:p>
          <a:p>
            <a:pPr marL="359410" lvl="1"/>
            <a:r>
              <a:rPr lang="en-US" sz="1600" dirty="0">
                <a:solidFill>
                  <a:srgbClr val="000000">
                    <a:alpha val="60000"/>
                  </a:srgbClr>
                </a:solidFill>
              </a:rPr>
              <a:t>Apex Chemical Company</a:t>
            </a:r>
          </a:p>
          <a:p>
            <a:pPr marL="359410" lvl="1"/>
            <a:r>
              <a:rPr lang="en-US" sz="1600" dirty="0">
                <a:solidFill>
                  <a:srgbClr val="000000">
                    <a:alpha val="60000"/>
                  </a:srgbClr>
                </a:solidFill>
              </a:rPr>
              <a:t>Live Free or Die!</a:t>
            </a:r>
            <a:endParaRPr lang="en-US" i="0" dirty="0">
              <a:solidFill>
                <a:srgbClr val="000000">
                  <a:alpha val="60000"/>
                </a:srgbClr>
              </a:solidFill>
            </a:endParaRPr>
          </a:p>
          <a:p>
            <a:pPr marL="359410" indent="-359410"/>
            <a:r>
              <a:rPr lang="en-US" sz="1600" b="1" dirty="0">
                <a:solidFill>
                  <a:srgbClr val="000000">
                    <a:alpha val="60000"/>
                  </a:srgbClr>
                </a:solidFill>
              </a:rPr>
              <a:t>The 10-page email with a permanent subject line</a:t>
            </a:r>
            <a:endParaRPr lang="en-US" sz="1600" b="1">
              <a:solidFill>
                <a:srgbClr val="000000">
                  <a:alpha val="60000"/>
                </a:srgbClr>
              </a:solidFill>
            </a:endParaRPr>
          </a:p>
          <a:p>
            <a:pPr marL="359410" indent="-359410"/>
            <a:endParaRPr lang="en-US" sz="1600" dirty="0">
              <a:solidFill>
                <a:srgbClr val="000000">
                  <a:alpha val="60000"/>
                </a:srgbClr>
              </a:solidFill>
            </a:endParaRPr>
          </a:p>
          <a:p>
            <a:pPr marL="359410" indent="-359410"/>
            <a:endParaRPr lang="en-US" sz="1600" dirty="0">
              <a:solidFill>
                <a:srgbClr val="000000">
                  <a:alpha val="60000"/>
                </a:srgbClr>
              </a:solidFill>
            </a:endParaRPr>
          </a:p>
          <a:p>
            <a:pPr marL="359410" indent="-359410"/>
            <a:endParaRPr lang="en-US" sz="1600" dirty="0">
              <a:solidFill>
                <a:srgbClr val="000000">
                  <a:alpha val="60000"/>
                </a:srgbClr>
              </a:solidFill>
            </a:endParaRPr>
          </a:p>
        </p:txBody>
      </p:sp>
      <p:sp>
        <p:nvSpPr>
          <p:cNvPr id="5" name="TextBox 4">
            <a:extLst>
              <a:ext uri="{FF2B5EF4-FFF2-40B4-BE49-F238E27FC236}">
                <a16:creationId xmlns:a16="http://schemas.microsoft.com/office/drawing/2014/main" id="{DBDAAC11-5B7A-4350-9491-E3E8936F428C}"/>
              </a:ext>
            </a:extLst>
          </p:cNvPr>
          <p:cNvSpPr txBox="1"/>
          <p:nvPr/>
        </p:nvSpPr>
        <p:spPr>
          <a:xfrm>
            <a:off x="9391233" y="6657945"/>
            <a:ext cx="2800767"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BY-NC-ND</a:t>
            </a:r>
            <a:r>
              <a:rPr lang="en-US" sz="700">
                <a:solidFill>
                  <a:srgbClr val="FFFFFF"/>
                </a:solidFill>
              </a:rPr>
              <a:t>.</a:t>
            </a:r>
          </a:p>
        </p:txBody>
      </p:sp>
      <p:sp>
        <p:nvSpPr>
          <p:cNvPr id="7" name="TextBox 6">
            <a:extLst>
              <a:ext uri="{FF2B5EF4-FFF2-40B4-BE49-F238E27FC236}">
                <a16:creationId xmlns:a16="http://schemas.microsoft.com/office/drawing/2014/main" id="{8A1E1B58-09B9-4B19-A4D6-5E1175A02563}"/>
              </a:ext>
            </a:extLst>
          </p:cNvPr>
          <p:cNvSpPr txBox="1"/>
          <p:nvPr/>
        </p:nvSpPr>
        <p:spPr>
          <a:xfrm>
            <a:off x="245982" y="4343015"/>
            <a:ext cx="4230574"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i="1" dirty="0"/>
              <a:t>For discussion:</a:t>
            </a:r>
          </a:p>
          <a:p>
            <a:pPr marL="342900" indent="-342900">
              <a:buFont typeface="Arial"/>
              <a:buChar char="•"/>
            </a:pPr>
            <a:r>
              <a:rPr lang="en-US" sz="2000" b="1" i="1" dirty="0"/>
              <a:t>What are your pet peeves? </a:t>
            </a:r>
            <a:endParaRPr lang="en-US" dirty="0"/>
          </a:p>
          <a:p>
            <a:pPr marL="342900" indent="-342900">
              <a:buFont typeface="Arial"/>
              <a:buChar char="•"/>
            </a:pPr>
            <a:r>
              <a:rPr lang="en-US" sz="2000" b="1" i="1" dirty="0"/>
              <a:t>What are your best practices for  ensuring customer communications are crisp, clear and professional</a:t>
            </a:r>
          </a:p>
          <a:p>
            <a:pPr marL="342900" indent="-342900">
              <a:buFont typeface="Arial"/>
              <a:buChar char="•"/>
            </a:pPr>
            <a:r>
              <a:rPr lang="en-US" sz="2000" b="1" i="1" dirty="0"/>
              <a:t>Is your team trained on email protocol?</a:t>
            </a:r>
            <a:endParaRPr lang="en-US" dirty="0"/>
          </a:p>
          <a:p>
            <a:pPr marL="342900" indent="-342900">
              <a:buFont typeface="Arial"/>
              <a:buChar char="•"/>
            </a:pPr>
            <a:endParaRPr lang="en-US" sz="2000" b="1" i="1" dirty="0"/>
          </a:p>
          <a:p>
            <a:endParaRPr lang="en-US" sz="2000" b="1" i="1"/>
          </a:p>
          <a:p>
            <a:endParaRPr lang="en-US" sz="2000" b="1" i="1" dirty="0"/>
          </a:p>
        </p:txBody>
      </p:sp>
    </p:spTree>
    <p:extLst>
      <p:ext uri="{BB962C8B-B14F-4D97-AF65-F5344CB8AC3E}">
        <p14:creationId xmlns:p14="http://schemas.microsoft.com/office/powerpoint/2010/main" val="517114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F7723D-45DD-429E-8850-CD4916042B64}"/>
              </a:ext>
            </a:extLst>
          </p:cNvPr>
          <p:cNvSpPr>
            <a:spLocks noGrp="1"/>
          </p:cNvSpPr>
          <p:nvPr>
            <p:ph type="title"/>
          </p:nvPr>
        </p:nvSpPr>
        <p:spPr>
          <a:xfrm>
            <a:off x="989999" y="395288"/>
            <a:ext cx="6317998" cy="1120439"/>
          </a:xfrm>
        </p:spPr>
        <p:txBody>
          <a:bodyPr wrap="square" anchor="b">
            <a:normAutofit/>
          </a:bodyPr>
          <a:lstStyle/>
          <a:p>
            <a:pPr algn="ctr"/>
            <a:r>
              <a:rPr lang="en-US" dirty="0"/>
              <a:t>Wrap Up</a:t>
            </a:r>
            <a:endParaRPr lang="en-US"/>
          </a:p>
        </p:txBody>
      </p:sp>
      <p:cxnSp>
        <p:nvCxnSpPr>
          <p:cNvPr id="14" name="Straight Connector 13">
            <a:extLst>
              <a:ext uri="{FF2B5EF4-FFF2-40B4-BE49-F238E27FC236}">
                <a16:creationId xmlns:a16="http://schemas.microsoft.com/office/drawing/2014/main" id="{16C132CB-661F-4A80-B2A5-D78FF18C0C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78998" y="19645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AE099504-1C7E-90D2-1EE5-02CF93208750}"/>
              </a:ext>
            </a:extLst>
          </p:cNvPr>
          <p:cNvSpPr>
            <a:spLocks noGrp="1"/>
          </p:cNvSpPr>
          <p:nvPr>
            <p:ph idx="1"/>
          </p:nvPr>
        </p:nvSpPr>
        <p:spPr>
          <a:xfrm>
            <a:off x="1065043" y="1634150"/>
            <a:ext cx="6318000" cy="3365032"/>
          </a:xfrm>
        </p:spPr>
        <p:txBody>
          <a:bodyPr vert="horz" lIns="91440" tIns="45720" rIns="91440" bIns="45720" rtlCol="0" anchor="t">
            <a:normAutofit fontScale="92500" lnSpcReduction="10000"/>
          </a:bodyPr>
          <a:lstStyle/>
          <a:p>
            <a:pPr marL="359410" indent="-359410"/>
            <a:r>
              <a:rPr lang="en-US" sz="1200" dirty="0">
                <a:solidFill>
                  <a:srgbClr val="000000">
                    <a:alpha val="60000"/>
                  </a:srgbClr>
                </a:solidFill>
              </a:rPr>
              <a:t>Comments/Questions?</a:t>
            </a:r>
          </a:p>
          <a:p>
            <a:pPr marL="359410" indent="-359410"/>
            <a:r>
              <a:rPr lang="en-US" sz="1200" dirty="0">
                <a:solidFill>
                  <a:srgbClr val="000000">
                    <a:alpha val="60000"/>
                  </a:srgbClr>
                </a:solidFill>
              </a:rPr>
              <a:t>Recommendations for in-depth soft-skills training:</a:t>
            </a:r>
          </a:p>
          <a:p>
            <a:pPr marL="359410" lvl="1"/>
            <a:r>
              <a:rPr lang="en-US" sz="1200" i="0" dirty="0">
                <a:solidFill>
                  <a:srgbClr val="000000">
                    <a:alpha val="60000"/>
                  </a:srgbClr>
                </a:solidFill>
              </a:rPr>
              <a:t>Telephone Doctor – Nancy Friedman</a:t>
            </a:r>
          </a:p>
          <a:p>
            <a:pPr marL="359410" lvl="1"/>
            <a:r>
              <a:rPr lang="en-US" sz="1200" i="0" dirty="0">
                <a:ea typeface="+mn-lt"/>
                <a:cs typeface="+mn-lt"/>
                <a:hlinkClick r:id="rId2"/>
              </a:rPr>
              <a:t>serviceskills.com</a:t>
            </a:r>
            <a:r>
              <a:rPr lang="en-US" sz="1200" i="0" dirty="0">
                <a:ea typeface="+mn-lt"/>
                <a:cs typeface="+mn-lt"/>
              </a:rPr>
              <a:t>  </a:t>
            </a:r>
            <a:endParaRPr lang="en-US" sz="1200" dirty="0"/>
          </a:p>
          <a:p>
            <a:pPr marL="359410" lvl="1"/>
            <a:r>
              <a:rPr lang="en-US" sz="1200" i="0" dirty="0">
                <a:ea typeface="+mn-lt"/>
                <a:cs typeface="+mn-lt"/>
              </a:rPr>
              <a:t> </a:t>
            </a:r>
            <a:r>
              <a:rPr lang="en-US" sz="1200" i="0" dirty="0">
                <a:ea typeface="+mn-lt"/>
                <a:cs typeface="+mn-lt"/>
                <a:hlinkClick r:id="rId3"/>
              </a:rPr>
              <a:t>telephonedoctor.com</a:t>
            </a:r>
            <a:r>
              <a:rPr lang="en-US" sz="1200" i="0" dirty="0">
                <a:ea typeface="+mn-lt"/>
                <a:cs typeface="+mn-lt"/>
              </a:rPr>
              <a:t> </a:t>
            </a:r>
            <a:endParaRPr lang="en-US" sz="1200" dirty="0">
              <a:ea typeface="+mn-lt"/>
              <a:cs typeface="+mn-lt"/>
            </a:endParaRPr>
          </a:p>
          <a:p>
            <a:pPr marL="0" indent="0">
              <a:buNone/>
            </a:pPr>
            <a:r>
              <a:rPr lang="en-US" sz="1200" dirty="0">
                <a:solidFill>
                  <a:srgbClr val="000000">
                    <a:alpha val="60000"/>
                  </a:srgbClr>
                </a:solidFill>
              </a:rPr>
              <a:t>      Other recommended resources?</a:t>
            </a:r>
          </a:p>
          <a:p>
            <a:pPr marL="359410" indent="-359410"/>
            <a:r>
              <a:rPr lang="en-US" sz="1200" dirty="0">
                <a:solidFill>
                  <a:srgbClr val="000000">
                    <a:alpha val="60000"/>
                  </a:srgbClr>
                </a:solidFill>
              </a:rPr>
              <a:t>Chemicals Customer Service process improvements</a:t>
            </a:r>
          </a:p>
          <a:p>
            <a:pPr marL="359410" lvl="1"/>
            <a:r>
              <a:rPr lang="en-US" sz="1200" i="0" dirty="0">
                <a:solidFill>
                  <a:srgbClr val="000000">
                    <a:alpha val="60000"/>
                  </a:srgbClr>
                </a:solidFill>
                <a:hlinkClick r:id="rId4"/>
              </a:rPr>
              <a:t>www.Serviceevolutionllc.com </a:t>
            </a:r>
            <a:endParaRPr lang="en-US" sz="1200" i="0" dirty="0">
              <a:solidFill>
                <a:srgbClr val="000000">
                  <a:alpha val="60000"/>
                </a:srgbClr>
              </a:solidFill>
            </a:endParaRPr>
          </a:p>
          <a:p>
            <a:pPr marL="359410" lvl="1"/>
            <a:r>
              <a:rPr lang="en-US" sz="1200" dirty="0">
                <a:solidFill>
                  <a:srgbClr val="000000">
                    <a:alpha val="60000"/>
                  </a:srgbClr>
                </a:solidFill>
              </a:rPr>
              <a:t>Or email Ellen@serviceevolutionllc.com</a:t>
            </a:r>
          </a:p>
          <a:p>
            <a:pPr marL="359410" indent="-359410"/>
            <a:r>
              <a:rPr lang="en-US" sz="1200" dirty="0">
                <a:solidFill>
                  <a:srgbClr val="000000">
                    <a:alpha val="60000"/>
                  </a:srgbClr>
                </a:solidFill>
              </a:rPr>
              <a:t>Other topics you like to see CCSMG Focus Groups Offer?</a:t>
            </a:r>
          </a:p>
        </p:txBody>
      </p:sp>
      <p:pic>
        <p:nvPicPr>
          <p:cNvPr id="4" name="Picture 4" descr="Diagram&#10;&#10;Description automatically generated">
            <a:extLst>
              <a:ext uri="{FF2B5EF4-FFF2-40B4-BE49-F238E27FC236}">
                <a16:creationId xmlns:a16="http://schemas.microsoft.com/office/drawing/2014/main" id="{3C059AD0-2018-429E-9B30-92FC27D63862}"/>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28197" r="40052"/>
          <a:stretch/>
        </p:blipFill>
        <p:spPr>
          <a:xfrm>
            <a:off x="8321011" y="10"/>
            <a:ext cx="3870989" cy="6857990"/>
          </a:xfrm>
          <a:prstGeom prst="rect">
            <a:avLst/>
          </a:prstGeom>
        </p:spPr>
      </p:pic>
      <p:sp>
        <p:nvSpPr>
          <p:cNvPr id="5" name="TextBox 4">
            <a:extLst>
              <a:ext uri="{FF2B5EF4-FFF2-40B4-BE49-F238E27FC236}">
                <a16:creationId xmlns:a16="http://schemas.microsoft.com/office/drawing/2014/main" id="{BBE9C9A2-016B-4BFB-A209-628BC47498C1}"/>
              </a:ext>
            </a:extLst>
          </p:cNvPr>
          <p:cNvSpPr txBox="1"/>
          <p:nvPr/>
        </p:nvSpPr>
        <p:spPr>
          <a:xfrm>
            <a:off x="9413675" y="6657945"/>
            <a:ext cx="2778325"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6">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7">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247894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6" name="Picture 105" descr="Writing an appointment on a paper agenda">
            <a:extLst>
              <a:ext uri="{FF2B5EF4-FFF2-40B4-BE49-F238E27FC236}">
                <a16:creationId xmlns:a16="http://schemas.microsoft.com/office/drawing/2014/main" id="{A15135BD-753D-2761-5005-0DF00D8604F7}"/>
              </a:ext>
            </a:extLst>
          </p:cNvPr>
          <p:cNvPicPr>
            <a:picLocks noChangeAspect="1"/>
          </p:cNvPicPr>
          <p:nvPr/>
        </p:nvPicPr>
        <p:blipFill rotWithShape="1">
          <a:blip r:embed="rId2"/>
          <a:srcRect r="62446" b="-3"/>
          <a:stretch/>
        </p:blipFill>
        <p:spPr>
          <a:xfrm>
            <a:off x="20" y="10"/>
            <a:ext cx="3863955" cy="6857989"/>
          </a:xfrm>
          <a:prstGeom prst="rect">
            <a:avLst/>
          </a:prstGeom>
        </p:spPr>
      </p:pic>
      <p:cxnSp>
        <p:nvCxnSpPr>
          <p:cNvPr id="112" name="Straight Connector 111">
            <a:extLst>
              <a:ext uri="{FF2B5EF4-FFF2-40B4-BE49-F238E27FC236}">
                <a16:creationId xmlns:a16="http://schemas.microsoft.com/office/drawing/2014/main" id="{26C7ED5D-77C4-4564-8B1A-E55609CF44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57986" y="196459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38E5292-3AF3-4818-9218-B3184B4BA566}"/>
              </a:ext>
            </a:extLst>
          </p:cNvPr>
          <p:cNvSpPr txBox="1"/>
          <p:nvPr/>
        </p:nvSpPr>
        <p:spPr>
          <a:xfrm>
            <a:off x="4522623" y="1257927"/>
            <a:ext cx="6318000" cy="434699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62500" lnSpcReduction="20000"/>
          </a:bodyPr>
          <a:lstStyle/>
          <a:p>
            <a:pPr>
              <a:lnSpc>
                <a:spcPct val="150000"/>
              </a:lnSpc>
              <a:spcAft>
                <a:spcPts val="600"/>
              </a:spcAft>
            </a:pPr>
            <a:r>
              <a:rPr lang="en-US" sz="3600" spc="50" dirty="0">
                <a:solidFill>
                  <a:srgbClr val="000000"/>
                </a:solidFill>
              </a:rPr>
              <a:t>Agenda</a:t>
            </a:r>
          </a:p>
          <a:p>
            <a:pPr marL="342900" indent="-342900">
              <a:lnSpc>
                <a:spcPct val="150000"/>
              </a:lnSpc>
              <a:spcAft>
                <a:spcPts val="600"/>
              </a:spcAft>
              <a:buFont typeface="Arial"/>
              <a:buChar char="•"/>
            </a:pPr>
            <a:r>
              <a:rPr lang="en-US" sz="2800" spc="50" dirty="0">
                <a:solidFill>
                  <a:srgbClr val="000000"/>
                </a:solidFill>
              </a:rPr>
              <a:t>Antitrust</a:t>
            </a:r>
          </a:p>
          <a:p>
            <a:pPr marL="342900" indent="-342900">
              <a:lnSpc>
                <a:spcPct val="150000"/>
              </a:lnSpc>
              <a:spcAft>
                <a:spcPts val="600"/>
              </a:spcAft>
              <a:buFont typeface="Arial"/>
              <a:buChar char="•"/>
            </a:pPr>
            <a:r>
              <a:rPr lang="en-US" sz="2800" spc="50" dirty="0">
                <a:solidFill>
                  <a:srgbClr val="000000"/>
                </a:solidFill>
              </a:rPr>
              <a:t>Communication Devolution</a:t>
            </a:r>
          </a:p>
          <a:p>
            <a:pPr marL="800100" lvl="1" indent="-342900">
              <a:lnSpc>
                <a:spcPct val="150000"/>
              </a:lnSpc>
              <a:spcAft>
                <a:spcPts val="600"/>
              </a:spcAft>
              <a:buFont typeface="Arial"/>
              <a:buChar char="•"/>
            </a:pPr>
            <a:r>
              <a:rPr lang="en-US" spc="50" dirty="0">
                <a:solidFill>
                  <a:srgbClr val="000000"/>
                </a:solidFill>
              </a:rPr>
              <a:t>Where we are today</a:t>
            </a:r>
          </a:p>
          <a:p>
            <a:pPr marL="800100" lvl="1" indent="-342900">
              <a:lnSpc>
                <a:spcPct val="150000"/>
              </a:lnSpc>
              <a:spcAft>
                <a:spcPts val="600"/>
              </a:spcAft>
              <a:buFont typeface="Arial"/>
              <a:buChar char="•"/>
            </a:pPr>
            <a:r>
              <a:rPr lang="en-US" spc="50" dirty="0">
                <a:solidFill>
                  <a:srgbClr val="000000"/>
                </a:solidFill>
              </a:rPr>
              <a:t>What it means</a:t>
            </a:r>
          </a:p>
          <a:p>
            <a:pPr marL="800100" lvl="1" indent="-342900">
              <a:lnSpc>
                <a:spcPct val="150000"/>
              </a:lnSpc>
              <a:spcAft>
                <a:spcPts val="600"/>
              </a:spcAft>
              <a:buFont typeface="Arial"/>
              <a:buChar char="•"/>
            </a:pPr>
            <a:r>
              <a:rPr lang="en-US" spc="50" dirty="0">
                <a:solidFill>
                  <a:srgbClr val="000000"/>
                </a:solidFill>
              </a:rPr>
              <a:t>Discussion</a:t>
            </a:r>
          </a:p>
          <a:p>
            <a:pPr marL="342900" indent="-342900">
              <a:lnSpc>
                <a:spcPct val="150000"/>
              </a:lnSpc>
              <a:spcAft>
                <a:spcPts val="600"/>
              </a:spcAft>
              <a:buFont typeface="Arial"/>
              <a:buChar char="•"/>
            </a:pPr>
            <a:r>
              <a:rPr lang="en-US" sz="2800" spc="50" dirty="0">
                <a:solidFill>
                  <a:srgbClr val="000000"/>
                </a:solidFill>
              </a:rPr>
              <a:t>Email:  The Good, The Bad and The Ugly</a:t>
            </a:r>
            <a:endParaRPr lang="en-US" spc="50" dirty="0">
              <a:solidFill>
                <a:srgbClr val="000000"/>
              </a:solidFill>
            </a:endParaRPr>
          </a:p>
          <a:p>
            <a:pPr marL="800100" lvl="1" indent="-342900">
              <a:lnSpc>
                <a:spcPct val="150000"/>
              </a:lnSpc>
              <a:spcAft>
                <a:spcPts val="600"/>
              </a:spcAft>
              <a:buFont typeface="Arial"/>
              <a:buChar char="•"/>
            </a:pPr>
            <a:r>
              <a:rPr lang="en-US" spc="50" dirty="0">
                <a:solidFill>
                  <a:srgbClr val="000000"/>
                </a:solidFill>
              </a:rPr>
              <a:t>Things to consider</a:t>
            </a:r>
          </a:p>
          <a:p>
            <a:pPr marL="800100" lvl="1" indent="-342900">
              <a:lnSpc>
                <a:spcPct val="150000"/>
              </a:lnSpc>
              <a:spcAft>
                <a:spcPts val="600"/>
              </a:spcAft>
              <a:buFont typeface="Arial"/>
              <a:buChar char="•"/>
            </a:pPr>
            <a:r>
              <a:rPr lang="en-US" spc="50" dirty="0">
                <a:solidFill>
                  <a:srgbClr val="000000"/>
                </a:solidFill>
              </a:rPr>
              <a:t>What can go wrong</a:t>
            </a:r>
          </a:p>
          <a:p>
            <a:pPr marL="800100" lvl="1" indent="-342900">
              <a:lnSpc>
                <a:spcPct val="150000"/>
              </a:lnSpc>
              <a:spcAft>
                <a:spcPts val="600"/>
              </a:spcAft>
              <a:buFont typeface="Arial"/>
              <a:buChar char="•"/>
            </a:pPr>
            <a:r>
              <a:rPr lang="en-US" spc="50" dirty="0">
                <a:solidFill>
                  <a:srgbClr val="000000"/>
                </a:solidFill>
              </a:rPr>
              <a:t>Discussion</a:t>
            </a:r>
            <a:endParaRPr lang="en-US" dirty="0">
              <a:solidFill>
                <a:srgbClr val="000000"/>
              </a:solidFill>
            </a:endParaRPr>
          </a:p>
          <a:p>
            <a:pPr marL="342900" indent="-342900">
              <a:lnSpc>
                <a:spcPct val="150000"/>
              </a:lnSpc>
              <a:spcAft>
                <a:spcPts val="600"/>
              </a:spcAft>
              <a:buFont typeface="Arial"/>
              <a:buChar char="•"/>
            </a:pPr>
            <a:r>
              <a:rPr lang="en-US" sz="2800" spc="50" dirty="0">
                <a:solidFill>
                  <a:srgbClr val="000000"/>
                </a:solidFill>
              </a:rPr>
              <a:t>Wrap Up</a:t>
            </a:r>
          </a:p>
          <a:p>
            <a:pPr marL="800100" lvl="1" indent="-342900">
              <a:lnSpc>
                <a:spcPct val="150000"/>
              </a:lnSpc>
              <a:spcAft>
                <a:spcPts val="600"/>
              </a:spcAft>
              <a:buFont typeface="Arial"/>
              <a:buChar char="•"/>
            </a:pPr>
            <a:endParaRPr lang="en-US" sz="2800" spc="50" dirty="0">
              <a:solidFill>
                <a:srgbClr val="000000"/>
              </a:solidFill>
            </a:endParaRPr>
          </a:p>
          <a:p>
            <a:pPr marL="800100" lvl="1" indent="-342900">
              <a:lnSpc>
                <a:spcPct val="150000"/>
              </a:lnSpc>
              <a:spcAft>
                <a:spcPts val="600"/>
              </a:spcAft>
              <a:buFont typeface="Arial"/>
              <a:buChar char="•"/>
            </a:pPr>
            <a:endParaRPr lang="en-US" sz="2800" spc="50" dirty="0">
              <a:solidFill>
                <a:srgbClr val="000000"/>
              </a:solidFill>
            </a:endParaRPr>
          </a:p>
          <a:p>
            <a:pPr>
              <a:lnSpc>
                <a:spcPct val="150000"/>
              </a:lnSpc>
              <a:spcAft>
                <a:spcPts val="600"/>
              </a:spcAft>
            </a:pPr>
            <a:endParaRPr lang="en-US" sz="2000" spc="50" dirty="0">
              <a:solidFill>
                <a:srgbClr val="000000"/>
              </a:solidFill>
            </a:endParaRPr>
          </a:p>
          <a:p>
            <a:pPr>
              <a:lnSpc>
                <a:spcPct val="150000"/>
              </a:lnSpc>
              <a:spcAft>
                <a:spcPts val="600"/>
              </a:spcAft>
            </a:pPr>
            <a:endParaRPr lang="en-US" sz="2000" spc="50" dirty="0">
              <a:solidFill>
                <a:srgbClr val="000000"/>
              </a:solidFill>
            </a:endParaRPr>
          </a:p>
          <a:p>
            <a:pPr>
              <a:lnSpc>
                <a:spcPct val="150000"/>
              </a:lnSpc>
              <a:spcAft>
                <a:spcPts val="600"/>
              </a:spcAft>
            </a:pPr>
            <a:endParaRPr lang="en-US" sz="2000" spc="50" dirty="0">
              <a:solidFill>
                <a:srgbClr val="000000"/>
              </a:solidFill>
            </a:endParaRPr>
          </a:p>
        </p:txBody>
      </p:sp>
    </p:spTree>
    <p:extLst>
      <p:ext uri="{BB962C8B-B14F-4D97-AF65-F5344CB8AC3E}">
        <p14:creationId xmlns:p14="http://schemas.microsoft.com/office/powerpoint/2010/main" val="1798061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189B72D-7FE5-4400-8939-E3F44C9E7BE1}"/>
              </a:ext>
            </a:extLst>
          </p:cNvPr>
          <p:cNvSpPr txBox="1"/>
          <p:nvPr/>
        </p:nvSpPr>
        <p:spPr>
          <a:xfrm>
            <a:off x="542711" y="537871"/>
            <a:ext cx="7655729" cy="5621630"/>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fontScale="92500" lnSpcReduction="10000"/>
          </a:bodyPr>
          <a:lstStyle/>
          <a:p>
            <a:pPr>
              <a:lnSpc>
                <a:spcPct val="140000"/>
              </a:lnSpc>
              <a:spcAft>
                <a:spcPts val="600"/>
              </a:spcAft>
            </a:pPr>
            <a:r>
              <a:rPr lang="en-US" sz="1400" b="1" spc="50" dirty="0">
                <a:solidFill>
                  <a:schemeClr val="tx1">
                    <a:alpha val="60000"/>
                  </a:schemeClr>
                </a:solidFill>
              </a:rPr>
              <a:t>Antitrust Guidelines</a:t>
            </a:r>
          </a:p>
          <a:p>
            <a:pPr>
              <a:lnSpc>
                <a:spcPct val="140000"/>
              </a:lnSpc>
              <a:spcAft>
                <a:spcPts val="600"/>
              </a:spcAft>
            </a:pPr>
            <a:endParaRPr lang="en-US" sz="1400" spc="50">
              <a:solidFill>
                <a:srgbClr val="000000">
                  <a:alpha val="60000"/>
                </a:srgbClr>
              </a:solidFill>
            </a:endParaRPr>
          </a:p>
          <a:p>
            <a:pPr>
              <a:lnSpc>
                <a:spcPct val="140000"/>
              </a:lnSpc>
              <a:spcAft>
                <a:spcPts val="600"/>
              </a:spcAft>
            </a:pPr>
            <a:r>
              <a:rPr lang="en-US" sz="1400" spc="50" dirty="0">
                <a:solidFill>
                  <a:schemeClr val="tx1">
                    <a:alpha val="60000"/>
                  </a:schemeClr>
                </a:solidFill>
              </a:rPr>
              <a:t>While some activities among competitors are both legal and beneficial to the industry, group activities of competitors are inherently suspect under the antitrust laws.  Agreements or combinations between or among competitors need not be formal to raise questions under antitrust laws, but may include any kind of understanding, formal or informal, secretive or public, under which each of the participants can reasonably expect that another will follow a particular course of action.</a:t>
            </a:r>
          </a:p>
          <a:p>
            <a:pPr>
              <a:lnSpc>
                <a:spcPct val="140000"/>
              </a:lnSpc>
              <a:spcAft>
                <a:spcPts val="600"/>
              </a:spcAft>
            </a:pPr>
            <a:endParaRPr lang="en-US" sz="1400" spc="50">
              <a:solidFill>
                <a:schemeClr val="tx1">
                  <a:alpha val="60000"/>
                </a:schemeClr>
              </a:solidFill>
            </a:endParaRPr>
          </a:p>
          <a:p>
            <a:pPr>
              <a:lnSpc>
                <a:spcPct val="140000"/>
              </a:lnSpc>
              <a:spcAft>
                <a:spcPts val="600"/>
              </a:spcAft>
            </a:pPr>
            <a:r>
              <a:rPr lang="en-US" sz="1400" spc="50" dirty="0">
                <a:solidFill>
                  <a:schemeClr val="tx1">
                    <a:alpha val="60000"/>
                  </a:schemeClr>
                </a:solidFill>
              </a:rPr>
              <a:t>Each of us is responsible to see that topics which may give an appearance of an agreement that would violate the antitrust laws are not discussed during this or future meetings.  It is the responsibility of each participant to avoid raising improper subjects for discussion.  This reminder has been prepared to assure that participants in meetings are aware of this obligation.</a:t>
            </a:r>
          </a:p>
          <a:p>
            <a:pPr>
              <a:lnSpc>
                <a:spcPct val="140000"/>
              </a:lnSpc>
              <a:spcAft>
                <a:spcPts val="600"/>
              </a:spcAft>
            </a:pPr>
            <a:endParaRPr lang="en-US" sz="1400" spc="50">
              <a:solidFill>
                <a:schemeClr val="tx1">
                  <a:alpha val="60000"/>
                </a:schemeClr>
              </a:solidFill>
            </a:endParaRPr>
          </a:p>
          <a:p>
            <a:pPr>
              <a:lnSpc>
                <a:spcPct val="140000"/>
              </a:lnSpc>
              <a:spcAft>
                <a:spcPts val="600"/>
              </a:spcAft>
            </a:pPr>
            <a:r>
              <a:rPr lang="en-US" sz="1400" spc="50" dirty="0">
                <a:solidFill>
                  <a:schemeClr val="tx1">
                    <a:alpha val="60000"/>
                  </a:schemeClr>
                </a:solidFill>
              </a:rPr>
              <a:t>The Dos and Don’ts presented  on the next slide highlight only the most basic antitrust principles.  Each participant in this meeting should be thoroughly familiar with his/her responsibilities under the antitrust laws and should consult counsel in all cases involving specific situations, interpretations, or advice.</a:t>
            </a:r>
          </a:p>
          <a:p>
            <a:pPr>
              <a:lnSpc>
                <a:spcPct val="140000"/>
              </a:lnSpc>
              <a:spcAft>
                <a:spcPts val="600"/>
              </a:spcAft>
            </a:pPr>
            <a:endParaRPr lang="en-US" sz="1400" spc="50">
              <a:solidFill>
                <a:schemeClr val="tx1">
                  <a:alpha val="60000"/>
                </a:schemeClr>
              </a:solidFill>
            </a:endParaRPr>
          </a:p>
          <a:p>
            <a:pPr>
              <a:lnSpc>
                <a:spcPct val="140000"/>
              </a:lnSpc>
              <a:spcAft>
                <a:spcPts val="600"/>
              </a:spcAft>
            </a:pPr>
            <a:endParaRPr lang="en-US" sz="1400" spc="50">
              <a:solidFill>
                <a:schemeClr val="tx1">
                  <a:alpha val="60000"/>
                </a:schemeClr>
              </a:solidFill>
            </a:endParaRPr>
          </a:p>
        </p:txBody>
      </p:sp>
      <p:cxnSp>
        <p:nvCxnSpPr>
          <p:cNvPr id="23" name="Straight Connector 22">
            <a:extLst>
              <a:ext uri="{FF2B5EF4-FFF2-40B4-BE49-F238E27FC236}">
                <a16:creationId xmlns:a16="http://schemas.microsoft.com/office/drawing/2014/main" id="{C05D45D7-984D-4CDD-B1BC-0CF407C722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24850" y="540000"/>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7" name="Graphic 7" descr="Gavel outline">
            <a:extLst>
              <a:ext uri="{FF2B5EF4-FFF2-40B4-BE49-F238E27FC236}">
                <a16:creationId xmlns:a16="http://schemas.microsoft.com/office/drawing/2014/main" id="{5916AD27-6ACE-4C5E-9B0D-199B1F9B9E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83650" y="2045319"/>
            <a:ext cx="2767362" cy="2767362"/>
          </a:xfrm>
          <a:prstGeom prst="rect">
            <a:avLst/>
          </a:prstGeom>
        </p:spPr>
      </p:pic>
    </p:spTree>
    <p:extLst>
      <p:ext uri="{BB962C8B-B14F-4D97-AF65-F5344CB8AC3E}">
        <p14:creationId xmlns:p14="http://schemas.microsoft.com/office/powerpoint/2010/main" val="1761354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5863C57-2CD9-45EF-9CD5-F11180C50D23}"/>
              </a:ext>
            </a:extLst>
          </p:cNvPr>
          <p:cNvSpPr/>
          <p:nvPr/>
        </p:nvSpPr>
        <p:spPr>
          <a:xfrm>
            <a:off x="6551260" y="383403"/>
            <a:ext cx="5176024" cy="632831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dirty="0"/>
              <a:t>DON’T</a:t>
            </a:r>
            <a:r>
              <a:rPr lang="en-US" dirty="0"/>
              <a:t>               </a:t>
            </a:r>
          </a:p>
          <a:p>
            <a:r>
              <a:rPr lang="en-US" dirty="0"/>
              <a:t>Do not, in fact or appearance, discuss or exchange information regarding:​</a:t>
            </a:r>
          </a:p>
          <a:p>
            <a:r>
              <a:rPr lang="en-US" sz="1400" dirty="0"/>
              <a:t>​</a:t>
            </a:r>
          </a:p>
          <a:p>
            <a:pPr marL="285750" indent="-285750">
              <a:buFont typeface="Arial"/>
              <a:buChar char="•"/>
            </a:pPr>
            <a:r>
              <a:rPr lang="en-US" sz="1400" dirty="0"/>
              <a:t>Individual company prices, price changes, price differentials, mark-ups, discounts, allowances, credit terms, etc., or data that bear price, e.g., costs, product, capacity, inventories, sales, etc.​</a:t>
            </a:r>
          </a:p>
          <a:p>
            <a:pPr marL="285750" indent="-285750">
              <a:buFont typeface="Arial"/>
              <a:buChar char="•"/>
            </a:pPr>
            <a:r>
              <a:rPr lang="en-US" sz="1400" dirty="0"/>
              <a:t>Industry pricing policies, price levels, price changes, differential, etc.​</a:t>
            </a:r>
          </a:p>
          <a:p>
            <a:pPr marL="285750" indent="-285750">
              <a:buFont typeface="Arial"/>
              <a:buChar char="•"/>
            </a:pPr>
            <a:r>
              <a:rPr lang="en-US" sz="1400" dirty="0"/>
              <a:t>Changes in industry product, capacity or inventories.​</a:t>
            </a:r>
          </a:p>
          <a:p>
            <a:pPr marL="285750" indent="-285750">
              <a:buFont typeface="Arial"/>
              <a:buChar char="•"/>
            </a:pPr>
            <a:r>
              <a:rPr lang="en-US" sz="1400" dirty="0"/>
              <a:t>Bids on contracts for particular products; procedures for responding to bid invitations.​</a:t>
            </a:r>
          </a:p>
          <a:p>
            <a:pPr marL="285750" indent="-285750">
              <a:buFont typeface="Arial"/>
              <a:buChar char="•"/>
            </a:pPr>
            <a:r>
              <a:rPr lang="en-US" sz="1400" dirty="0"/>
              <a:t>Plans of individual companies concerning the design, production, distribution or marketing of particular products, including proposed territories or customers.​</a:t>
            </a:r>
          </a:p>
          <a:p>
            <a:pPr marL="285750" indent="-285750">
              <a:buFont typeface="Arial"/>
              <a:buChar char="•"/>
            </a:pPr>
            <a:r>
              <a:rPr lang="en-US" sz="1400" dirty="0"/>
              <a:t>Matters relating to actual or potential individual customers or suppliers that might have the effect of excluding them from any market or of influencing the business conduct of firms toward such suppliers or customers.​</a:t>
            </a:r>
          </a:p>
          <a:p>
            <a:pPr marL="285750" indent="-285750">
              <a:buFont typeface="Arial"/>
              <a:buChar char="•"/>
            </a:pPr>
            <a:r>
              <a:rPr lang="en-US" sz="1400" dirty="0">
                <a:ea typeface="+mn-lt"/>
                <a:cs typeface="+mn-lt"/>
              </a:rPr>
              <a:t>Do not discuss or exchange information regarding the above matters during social gatherings incidental to meeting, even in jest.</a:t>
            </a:r>
          </a:p>
          <a:p>
            <a:endParaRPr lang="en-US" sz="1400" dirty="0"/>
          </a:p>
          <a:p>
            <a:r>
              <a:rPr lang="en-US" sz="1400" dirty="0"/>
              <a:t>​</a:t>
            </a:r>
          </a:p>
        </p:txBody>
      </p:sp>
      <p:sp>
        <p:nvSpPr>
          <p:cNvPr id="6" name="Rectangle 5">
            <a:extLst>
              <a:ext uri="{FF2B5EF4-FFF2-40B4-BE49-F238E27FC236}">
                <a16:creationId xmlns:a16="http://schemas.microsoft.com/office/drawing/2014/main" id="{C339F54D-7FA0-45D4-B4C8-52302F237A30}"/>
              </a:ext>
            </a:extLst>
          </p:cNvPr>
          <p:cNvSpPr/>
          <p:nvPr/>
        </p:nvSpPr>
        <p:spPr>
          <a:xfrm>
            <a:off x="484534" y="379936"/>
            <a:ext cx="4703058" cy="633697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4000" dirty="0"/>
              <a:t>DO</a:t>
            </a:r>
          </a:p>
          <a:p>
            <a:pPr marL="285750" indent="-285750">
              <a:buFont typeface="Arial"/>
              <a:buChar char="•"/>
            </a:pPr>
            <a:r>
              <a:rPr lang="en-US" dirty="0"/>
              <a:t>Adhere to prepared agendas for all meetings and object any time meeting minutes do not accurately reflect matters that transpired.​</a:t>
            </a:r>
          </a:p>
          <a:p>
            <a:pPr marL="285750" indent="-285750">
              <a:buFont typeface="Arial"/>
              <a:buChar char="•"/>
            </a:pPr>
            <a:r>
              <a:rPr lang="en-US" dirty="0"/>
              <a:t> Understand the purpose and authority of the group.​</a:t>
            </a:r>
          </a:p>
          <a:p>
            <a:pPr marL="285750" indent="-285750">
              <a:buFont typeface="Arial"/>
              <a:buChar char="•"/>
            </a:pPr>
            <a:r>
              <a:rPr lang="en-US" dirty="0"/>
              <a:t>Consult with your company counsel on antitrust questions relating to meetings.</a:t>
            </a:r>
            <a:endParaRPr lang="en-US" sz="1400" dirty="0"/>
          </a:p>
          <a:p>
            <a:pPr marL="285750" indent="-285750">
              <a:buFont typeface="Arial"/>
              <a:buChar char="•"/>
            </a:pPr>
            <a:r>
              <a:rPr lang="en-US" dirty="0"/>
              <a:t>Protest against any discussion or meeting activities which appear to violate the antitrust laws; disassociate yourself from any such discussion or activities and leave any meeting in which they continue.</a:t>
            </a:r>
            <a:endParaRPr lang="en-US" sz="1400"/>
          </a:p>
        </p:txBody>
      </p:sp>
      <p:sp>
        <p:nvSpPr>
          <p:cNvPr id="7" name="TextBox 6">
            <a:extLst>
              <a:ext uri="{FF2B5EF4-FFF2-40B4-BE49-F238E27FC236}">
                <a16:creationId xmlns:a16="http://schemas.microsoft.com/office/drawing/2014/main" id="{848C260B-E8A8-49A9-AACC-81B4E2834E25}"/>
              </a:ext>
            </a:extLst>
          </p:cNvPr>
          <p:cNvSpPr txBox="1"/>
          <p:nvPr/>
        </p:nvSpPr>
        <p:spPr>
          <a:xfrm>
            <a:off x="305176" y="1013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Antitrust Continued</a:t>
            </a:r>
          </a:p>
        </p:txBody>
      </p:sp>
    </p:spTree>
    <p:extLst>
      <p:ext uri="{BB962C8B-B14F-4D97-AF65-F5344CB8AC3E}">
        <p14:creationId xmlns:p14="http://schemas.microsoft.com/office/powerpoint/2010/main" val="389472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B09E57-B6B2-44B5-8BFF-8A0B8D05DCBB}"/>
              </a:ext>
            </a:extLst>
          </p:cNvPr>
          <p:cNvSpPr>
            <a:spLocks noGrp="1"/>
          </p:cNvSpPr>
          <p:nvPr>
            <p:ph type="title"/>
          </p:nvPr>
        </p:nvSpPr>
        <p:spPr>
          <a:xfrm>
            <a:off x="990000" y="395288"/>
            <a:ext cx="4078800" cy="1597753"/>
          </a:xfrm>
        </p:spPr>
        <p:txBody>
          <a:bodyPr vert="horz" wrap="square" lIns="91440" tIns="45720" rIns="91440" bIns="45720" rtlCol="0" anchor="b" anchorCtr="0">
            <a:normAutofit/>
          </a:bodyPr>
          <a:lstStyle/>
          <a:p>
            <a:pPr algn="ctr"/>
            <a:br>
              <a:rPr lang="en-US" kern="1200" cap="none" spc="0" baseline="0">
                <a:solidFill>
                  <a:schemeClr val="tx1"/>
                </a:solidFill>
                <a:latin typeface="+mj-lt"/>
                <a:ea typeface="+mj-ea"/>
                <a:cs typeface="+mj-cs"/>
              </a:rPr>
            </a:br>
            <a:endParaRPr lang="en-US" kern="1200" cap="none" spc="0" baseline="0">
              <a:solidFill>
                <a:schemeClr val="tx1"/>
              </a:solidFill>
              <a:latin typeface="+mj-lt"/>
              <a:ea typeface="+mj-ea"/>
              <a:cs typeface="+mj-cs"/>
            </a:endParaRPr>
          </a:p>
        </p:txBody>
      </p:sp>
      <p:sp>
        <p:nvSpPr>
          <p:cNvPr id="3" name="TextBox 2">
            <a:extLst>
              <a:ext uri="{FF2B5EF4-FFF2-40B4-BE49-F238E27FC236}">
                <a16:creationId xmlns:a16="http://schemas.microsoft.com/office/drawing/2014/main" id="{2B5CFCA9-F3BC-4AE7-8F16-541FE77DEE89}"/>
              </a:ext>
            </a:extLst>
          </p:cNvPr>
          <p:cNvSpPr txBox="1"/>
          <p:nvPr/>
        </p:nvSpPr>
        <p:spPr>
          <a:xfrm>
            <a:off x="1559850" y="1306017"/>
            <a:ext cx="4078800" cy="341690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62500" lnSpcReduction="20000"/>
          </a:bodyPr>
          <a:lstStyle/>
          <a:p>
            <a:pPr>
              <a:lnSpc>
                <a:spcPct val="150000"/>
              </a:lnSpc>
              <a:spcAft>
                <a:spcPts val="600"/>
              </a:spcAft>
            </a:pPr>
            <a:r>
              <a:rPr lang="en-US" sz="4000" spc="50" dirty="0">
                <a:solidFill>
                  <a:schemeClr val="tx1">
                    <a:alpha val="60000"/>
                  </a:schemeClr>
                </a:solidFill>
              </a:rPr>
              <a:t>Topic 1-</a:t>
            </a:r>
            <a:endParaRPr lang="en-US" sz="3600" dirty="0">
              <a:solidFill>
                <a:schemeClr val="tx1">
                  <a:alpha val="60000"/>
                </a:schemeClr>
              </a:solidFill>
            </a:endParaRPr>
          </a:p>
          <a:p>
            <a:pPr>
              <a:lnSpc>
                <a:spcPct val="150000"/>
              </a:lnSpc>
              <a:spcAft>
                <a:spcPts val="600"/>
              </a:spcAft>
            </a:pPr>
            <a:r>
              <a:rPr lang="en-US" sz="4000" spc="50" dirty="0">
                <a:solidFill>
                  <a:schemeClr val="tx1">
                    <a:alpha val="60000"/>
                  </a:schemeClr>
                </a:solidFill>
              </a:rPr>
              <a:t>Communication Devolution</a:t>
            </a:r>
          </a:p>
          <a:p>
            <a:pPr>
              <a:lnSpc>
                <a:spcPct val="150000"/>
              </a:lnSpc>
              <a:spcAft>
                <a:spcPts val="600"/>
              </a:spcAft>
            </a:pPr>
            <a:r>
              <a:rPr lang="en-US" sz="4000" i="1" spc="50" dirty="0">
                <a:solidFill>
                  <a:schemeClr val="tx1">
                    <a:alpha val="60000"/>
                  </a:schemeClr>
                </a:solidFill>
              </a:rPr>
              <a:t>OR</a:t>
            </a:r>
          </a:p>
          <a:p>
            <a:pPr>
              <a:lnSpc>
                <a:spcPct val="150000"/>
              </a:lnSpc>
              <a:spcAft>
                <a:spcPts val="600"/>
              </a:spcAft>
            </a:pPr>
            <a:r>
              <a:rPr lang="en-US" sz="4000" spc="50" dirty="0">
                <a:solidFill>
                  <a:schemeClr val="tx1">
                    <a:alpha val="60000"/>
                  </a:schemeClr>
                </a:solidFill>
              </a:rPr>
              <a:t>No One Talks Anymore! </a:t>
            </a:r>
          </a:p>
        </p:txBody>
      </p:sp>
      <p:cxnSp>
        <p:nvCxnSpPr>
          <p:cNvPr id="12" name="Straight Connector 11">
            <a:extLst>
              <a:ext uri="{FF2B5EF4-FFF2-40B4-BE49-F238E27FC236}">
                <a16:creationId xmlns:a16="http://schemas.microsoft.com/office/drawing/2014/main" id="{CC9CF63D-A2A3-4ECF-BC53-4B0D56918F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540033"/>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7" name="Graphic 6" descr="Chat">
            <a:extLst>
              <a:ext uri="{FF2B5EF4-FFF2-40B4-BE49-F238E27FC236}">
                <a16:creationId xmlns:a16="http://schemas.microsoft.com/office/drawing/2014/main" id="{08CC1341-C050-3095-637B-4A10107EB3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51127" y="927730"/>
            <a:ext cx="4999885" cy="4999885"/>
          </a:xfrm>
          <a:prstGeom prst="rect">
            <a:avLst/>
          </a:prstGeom>
        </p:spPr>
      </p:pic>
      <p:pic>
        <p:nvPicPr>
          <p:cNvPr id="4" name="Graphic 4" descr="Woman with solid fill">
            <a:extLst>
              <a:ext uri="{FF2B5EF4-FFF2-40B4-BE49-F238E27FC236}">
                <a16:creationId xmlns:a16="http://schemas.microsoft.com/office/drawing/2014/main" id="{1C113F2B-3F3E-4D6E-87CE-DE2E1E0232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97255" y="4570845"/>
            <a:ext cx="914400" cy="914400"/>
          </a:xfrm>
          <a:prstGeom prst="rect">
            <a:avLst/>
          </a:prstGeom>
        </p:spPr>
      </p:pic>
      <p:pic>
        <p:nvPicPr>
          <p:cNvPr id="5" name="Graphic 5" descr="Confused person outline">
            <a:extLst>
              <a:ext uri="{FF2B5EF4-FFF2-40B4-BE49-F238E27FC236}">
                <a16:creationId xmlns:a16="http://schemas.microsoft.com/office/drawing/2014/main" id="{C20CE14C-9720-4FDA-8656-2839D26E5C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9527" y="4801755"/>
            <a:ext cx="914400" cy="914400"/>
          </a:xfrm>
          <a:prstGeom prst="rect">
            <a:avLst/>
          </a:prstGeom>
        </p:spPr>
      </p:pic>
      <p:sp>
        <p:nvSpPr>
          <p:cNvPr id="6" name="TextBox 5">
            <a:extLst>
              <a:ext uri="{FF2B5EF4-FFF2-40B4-BE49-F238E27FC236}">
                <a16:creationId xmlns:a16="http://schemas.microsoft.com/office/drawing/2014/main" id="{D6B257AA-58F1-46B5-AC37-18DE75B45CFA}"/>
              </a:ext>
            </a:extLst>
          </p:cNvPr>
          <p:cNvSpPr txBox="1"/>
          <p:nvPr/>
        </p:nvSpPr>
        <p:spPr>
          <a:xfrm>
            <a:off x="7068127" y="2057400"/>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Hey, Bob!</a:t>
            </a:r>
          </a:p>
          <a:p>
            <a:r>
              <a:rPr lang="en-US" dirty="0"/>
              <a:t>Pick up, </a:t>
            </a:r>
          </a:p>
          <a:p>
            <a:r>
              <a:rPr lang="en-US" dirty="0"/>
              <a:t>Would </a:t>
            </a:r>
            <a:r>
              <a:rPr lang="en-US" dirty="0" err="1"/>
              <a:t>ya</a:t>
            </a:r>
            <a:r>
              <a:rPr lang="en-US" dirty="0"/>
              <a:t>?</a:t>
            </a:r>
          </a:p>
        </p:txBody>
      </p:sp>
      <p:sp>
        <p:nvSpPr>
          <p:cNvPr id="9" name="TextBox 8">
            <a:extLst>
              <a:ext uri="{FF2B5EF4-FFF2-40B4-BE49-F238E27FC236}">
                <a16:creationId xmlns:a16="http://schemas.microsoft.com/office/drawing/2014/main" id="{4DED4FF6-8E92-4972-9F68-F34883B045FD}"/>
              </a:ext>
            </a:extLst>
          </p:cNvPr>
          <p:cNvSpPr txBox="1"/>
          <p:nvPr/>
        </p:nvSpPr>
        <p:spPr>
          <a:xfrm>
            <a:off x="8750877" y="2695286"/>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What's that strange noise??</a:t>
            </a:r>
          </a:p>
        </p:txBody>
      </p:sp>
    </p:spTree>
    <p:extLst>
      <p:ext uri="{BB962C8B-B14F-4D97-AF65-F5344CB8AC3E}">
        <p14:creationId xmlns:p14="http://schemas.microsoft.com/office/powerpoint/2010/main" val="20685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35" name="Straight Connector 134">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37" name="Group 136">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38" name="Group 137">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40"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39"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143" name="Rectangle 142">
            <a:extLst>
              <a:ext uri="{FF2B5EF4-FFF2-40B4-BE49-F238E27FC236}">
                <a16:creationId xmlns:a16="http://schemas.microsoft.com/office/drawing/2014/main" id="{42EC32AE-E4F8-4BC6-BEF2-B48BDD157D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8BD3DFD-B55F-49DF-98BE-EE183D773C90}"/>
              </a:ext>
            </a:extLst>
          </p:cNvPr>
          <p:cNvSpPr txBox="1"/>
          <p:nvPr/>
        </p:nvSpPr>
        <p:spPr>
          <a:xfrm>
            <a:off x="7761363" y="65002"/>
            <a:ext cx="3882286" cy="213840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4800" dirty="0">
                <a:latin typeface="+mj-lt"/>
                <a:ea typeface="+mj-ea"/>
                <a:cs typeface="+mj-cs"/>
              </a:rPr>
              <a:t>Maybe You Remember When...</a:t>
            </a:r>
          </a:p>
        </p:txBody>
      </p:sp>
      <p:pic>
        <p:nvPicPr>
          <p:cNvPr id="5" name="Picture 5">
            <a:extLst>
              <a:ext uri="{FF2B5EF4-FFF2-40B4-BE49-F238E27FC236}">
                <a16:creationId xmlns:a16="http://schemas.microsoft.com/office/drawing/2014/main" id="{6DC96401-03AF-4202-9EFE-FFD0D25FE93B}"/>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9861" r="1268"/>
          <a:stretch/>
        </p:blipFill>
        <p:spPr>
          <a:xfrm>
            <a:off x="20" y="10"/>
            <a:ext cx="7211993" cy="6857990"/>
          </a:xfrm>
          <a:prstGeom prst="rect">
            <a:avLst/>
          </a:prstGeom>
        </p:spPr>
      </p:pic>
      <p:cxnSp>
        <p:nvCxnSpPr>
          <p:cNvPr id="145" name="Straight Connector 144">
            <a:extLst>
              <a:ext uri="{FF2B5EF4-FFF2-40B4-BE49-F238E27FC236}">
                <a16:creationId xmlns:a16="http://schemas.microsoft.com/office/drawing/2014/main" id="{5211C822-2379-4749-95C7-3CDA93294E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32006"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9E8C296-CF30-4114-A5DA-D5A7E06A719D}"/>
              </a:ext>
            </a:extLst>
          </p:cNvPr>
          <p:cNvSpPr txBox="1"/>
          <p:nvPr/>
        </p:nvSpPr>
        <p:spPr>
          <a:xfrm>
            <a:off x="4595592" y="6657945"/>
            <a:ext cx="2616421"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2" name="TextBox 1">
            <a:extLst>
              <a:ext uri="{FF2B5EF4-FFF2-40B4-BE49-F238E27FC236}">
                <a16:creationId xmlns:a16="http://schemas.microsoft.com/office/drawing/2014/main" id="{03DE9A57-0C32-4E12-A9F2-197F79CD84E2}"/>
              </a:ext>
            </a:extLst>
          </p:cNvPr>
          <p:cNvSpPr txBox="1"/>
          <p:nvPr/>
        </p:nvSpPr>
        <p:spPr>
          <a:xfrm>
            <a:off x="8214585" y="2240581"/>
            <a:ext cx="3334406"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dirty="0"/>
              <a:t>Customers phoned their orders in</a:t>
            </a:r>
          </a:p>
          <a:p>
            <a:pPr marL="285750" indent="-285750">
              <a:buFont typeface="Arial"/>
              <a:buChar char="•"/>
            </a:pPr>
            <a:r>
              <a:rPr lang="en-US" sz="2400" dirty="0"/>
              <a:t>CSRs spent most of their time on the phone</a:t>
            </a:r>
          </a:p>
          <a:p>
            <a:pPr marL="285750" indent="-285750">
              <a:buFont typeface="Arial"/>
              <a:buChar char="•"/>
            </a:pPr>
            <a:r>
              <a:rPr lang="en-US" sz="2400" dirty="0"/>
              <a:t>There was a lot more chatting between customers and CSRs</a:t>
            </a:r>
          </a:p>
          <a:p>
            <a:pPr marL="285750" indent="-285750">
              <a:buFont typeface="Arial"/>
              <a:buChar char="•"/>
            </a:pPr>
            <a:r>
              <a:rPr lang="en-US" sz="2400" dirty="0"/>
              <a:t>In general, people spoke on the phone more often</a:t>
            </a:r>
          </a:p>
        </p:txBody>
      </p:sp>
    </p:spTree>
    <p:extLst>
      <p:ext uri="{BB962C8B-B14F-4D97-AF65-F5344CB8AC3E}">
        <p14:creationId xmlns:p14="http://schemas.microsoft.com/office/powerpoint/2010/main" val="1542176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1" name="Rectangle 90">
            <a:extLst>
              <a:ext uri="{FF2B5EF4-FFF2-40B4-BE49-F238E27FC236}">
                <a16:creationId xmlns:a16="http://schemas.microsoft.com/office/drawing/2014/main" id="{DB66C9CD-6BF4-44CA-8078-0BB8190807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77F22E-74D4-400F-BF2E-F53E5E225343}"/>
              </a:ext>
            </a:extLst>
          </p:cNvPr>
          <p:cNvSpPr>
            <a:spLocks noGrp="1"/>
          </p:cNvSpPr>
          <p:nvPr>
            <p:ph type="title"/>
          </p:nvPr>
        </p:nvSpPr>
        <p:spPr>
          <a:xfrm>
            <a:off x="990000" y="395288"/>
            <a:ext cx="4078800" cy="1597753"/>
          </a:xfrm>
        </p:spPr>
        <p:txBody>
          <a:bodyPr vert="horz" wrap="square" lIns="91440" tIns="45720" rIns="91440" bIns="45720" rtlCol="0" anchor="b" anchorCtr="0">
            <a:normAutofit/>
          </a:bodyPr>
          <a:lstStyle/>
          <a:p>
            <a:pPr algn="ctr">
              <a:lnSpc>
                <a:spcPct val="90000"/>
              </a:lnSpc>
            </a:pPr>
            <a:r>
              <a:rPr lang="en-US" sz="2700" kern="1200" cap="none" spc="0" baseline="0">
                <a:solidFill>
                  <a:schemeClr val="tx1"/>
                </a:solidFill>
                <a:latin typeface="+mj-lt"/>
                <a:ea typeface="+mj-ea"/>
                <a:cs typeface="+mj-cs"/>
              </a:rPr>
              <a:t>Today Things Are Different</a:t>
            </a:r>
            <a:br>
              <a:rPr lang="en-US" sz="2700" kern="1200" cap="none" spc="0" baseline="0">
                <a:solidFill>
                  <a:schemeClr val="tx1"/>
                </a:solidFill>
                <a:latin typeface="+mj-lt"/>
                <a:ea typeface="+mj-ea"/>
                <a:cs typeface="+mj-cs"/>
              </a:rPr>
            </a:br>
            <a:br>
              <a:rPr lang="en-US" sz="2700" kern="1200" cap="none" spc="0" baseline="0">
                <a:solidFill>
                  <a:schemeClr val="tx1"/>
                </a:solidFill>
                <a:latin typeface="+mj-lt"/>
                <a:ea typeface="+mj-ea"/>
                <a:cs typeface="+mj-cs"/>
              </a:rPr>
            </a:br>
            <a:endParaRPr lang="en-US" sz="2700" kern="1200" cap="none" spc="0" baseline="0">
              <a:solidFill>
                <a:schemeClr val="tx1"/>
              </a:solidFill>
              <a:latin typeface="+mj-lt"/>
              <a:ea typeface="+mj-ea"/>
              <a:cs typeface="+mj-cs"/>
            </a:endParaRPr>
          </a:p>
        </p:txBody>
      </p:sp>
      <p:sp>
        <p:nvSpPr>
          <p:cNvPr id="7" name="TextBox 6">
            <a:extLst>
              <a:ext uri="{FF2B5EF4-FFF2-40B4-BE49-F238E27FC236}">
                <a16:creationId xmlns:a16="http://schemas.microsoft.com/office/drawing/2014/main" id="{74256452-F5FE-471A-BE90-B779D0797BE3}"/>
              </a:ext>
            </a:extLst>
          </p:cNvPr>
          <p:cNvSpPr txBox="1"/>
          <p:nvPr/>
        </p:nvSpPr>
        <p:spPr>
          <a:xfrm>
            <a:off x="990000" y="1212971"/>
            <a:ext cx="4578041" cy="442851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92500"/>
          </a:bodyPr>
          <a:lstStyle/>
          <a:p>
            <a:pPr marL="285750" indent="-285750">
              <a:lnSpc>
                <a:spcPct val="150000"/>
              </a:lnSpc>
              <a:spcAft>
                <a:spcPts val="600"/>
              </a:spcAft>
              <a:buFont typeface="Arial"/>
              <a:buChar char="•"/>
            </a:pPr>
            <a:r>
              <a:rPr lang="en-US" sz="2000" spc="50" dirty="0">
                <a:solidFill>
                  <a:srgbClr val="000000"/>
                </a:solidFill>
              </a:rPr>
              <a:t>Customer orders come in through various service channels</a:t>
            </a:r>
          </a:p>
          <a:p>
            <a:pPr marL="285750" indent="-285750">
              <a:lnSpc>
                <a:spcPct val="150000"/>
              </a:lnSpc>
              <a:spcAft>
                <a:spcPts val="600"/>
              </a:spcAft>
              <a:buFont typeface="Arial"/>
              <a:buChar char="•"/>
            </a:pPr>
            <a:r>
              <a:rPr lang="en-US" sz="2000" spc="50" dirty="0">
                <a:solidFill>
                  <a:srgbClr val="000000"/>
                </a:solidFill>
              </a:rPr>
              <a:t>CSRs speak with customers less, not more</a:t>
            </a:r>
            <a:endParaRPr lang="en-US" dirty="0">
              <a:solidFill>
                <a:srgbClr val="000000"/>
              </a:solidFill>
            </a:endParaRPr>
          </a:p>
          <a:p>
            <a:pPr marL="285750" indent="-285750">
              <a:lnSpc>
                <a:spcPct val="150000"/>
              </a:lnSpc>
              <a:spcAft>
                <a:spcPts val="600"/>
              </a:spcAft>
              <a:buFont typeface="Arial"/>
              <a:buChar char="•"/>
            </a:pPr>
            <a:r>
              <a:rPr lang="en-US" sz="2000" spc="50" dirty="0">
                <a:solidFill>
                  <a:srgbClr val="000000"/>
                </a:solidFill>
              </a:rPr>
              <a:t>Email tends to be the primary communication channel between CS and the customer</a:t>
            </a:r>
          </a:p>
          <a:p>
            <a:pPr marL="285750" indent="-285750">
              <a:lnSpc>
                <a:spcPct val="150000"/>
              </a:lnSpc>
              <a:spcAft>
                <a:spcPts val="600"/>
              </a:spcAft>
              <a:buFont typeface="Arial"/>
              <a:buChar char="•"/>
            </a:pPr>
            <a:r>
              <a:rPr lang="en-US" sz="2000" spc="50" dirty="0">
                <a:solidFill>
                  <a:srgbClr val="000000"/>
                </a:solidFill>
              </a:rPr>
              <a:t>When there is personal interaction, it's often due to a problem</a:t>
            </a:r>
            <a:endParaRPr lang="en-US">
              <a:solidFill>
                <a:srgbClr val="000000"/>
              </a:solidFill>
            </a:endParaRPr>
          </a:p>
          <a:p>
            <a:pPr>
              <a:lnSpc>
                <a:spcPct val="150000"/>
              </a:lnSpc>
              <a:spcAft>
                <a:spcPts val="600"/>
              </a:spcAft>
            </a:pPr>
            <a:endParaRPr lang="en-US" sz="2000" spc="50" dirty="0">
              <a:solidFill>
                <a:srgbClr val="000000"/>
              </a:solidFill>
            </a:endParaRPr>
          </a:p>
          <a:p>
            <a:pPr marL="285750" indent="-285750">
              <a:lnSpc>
                <a:spcPct val="150000"/>
              </a:lnSpc>
              <a:spcAft>
                <a:spcPts val="600"/>
              </a:spcAft>
              <a:buFont typeface="Arial"/>
              <a:buChar char="•"/>
            </a:pPr>
            <a:endParaRPr lang="en-US" sz="2000" spc="50" dirty="0">
              <a:solidFill>
                <a:srgbClr val="000000"/>
              </a:solidFill>
            </a:endParaRPr>
          </a:p>
          <a:p>
            <a:pPr marL="285750" indent="-285750">
              <a:lnSpc>
                <a:spcPct val="150000"/>
              </a:lnSpc>
              <a:spcAft>
                <a:spcPts val="600"/>
              </a:spcAft>
              <a:buFont typeface="Arial"/>
              <a:buChar char="•"/>
            </a:pPr>
            <a:endParaRPr lang="en-US" sz="2000" spc="50" dirty="0">
              <a:solidFill>
                <a:srgbClr val="000000"/>
              </a:solidFill>
            </a:endParaRPr>
          </a:p>
        </p:txBody>
      </p:sp>
      <p:cxnSp>
        <p:nvCxnSpPr>
          <p:cNvPr id="93" name="Straight Connector 92">
            <a:extLst>
              <a:ext uri="{FF2B5EF4-FFF2-40B4-BE49-F238E27FC236}">
                <a16:creationId xmlns:a16="http://schemas.microsoft.com/office/drawing/2014/main" id="{CC9CF63D-A2A3-4ECF-BC53-4B0D56918F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540033"/>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4" name="Picture 4" descr="Background pattern&#10;&#10;Description automatically generated">
            <a:extLst>
              <a:ext uri="{FF2B5EF4-FFF2-40B4-BE49-F238E27FC236}">
                <a16:creationId xmlns:a16="http://schemas.microsoft.com/office/drawing/2014/main" id="{C2D7041E-F027-4F74-9D5D-6F9CA43CAAD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1655" r="11594" b="-2"/>
          <a:stretch/>
        </p:blipFill>
        <p:spPr>
          <a:xfrm>
            <a:off x="6651127" y="927718"/>
            <a:ext cx="4999885" cy="4999908"/>
          </a:xfrm>
          <a:prstGeom prst="rect">
            <a:avLst/>
          </a:prstGeom>
        </p:spPr>
      </p:pic>
      <p:sp>
        <p:nvSpPr>
          <p:cNvPr id="5" name="TextBox 4">
            <a:extLst>
              <a:ext uri="{FF2B5EF4-FFF2-40B4-BE49-F238E27FC236}">
                <a16:creationId xmlns:a16="http://schemas.microsoft.com/office/drawing/2014/main" id="{E1F6EA3C-D6E7-4ECC-86D0-0A7A258AEEC0}"/>
              </a:ext>
            </a:extLst>
          </p:cNvPr>
          <p:cNvSpPr txBox="1"/>
          <p:nvPr/>
        </p:nvSpPr>
        <p:spPr>
          <a:xfrm>
            <a:off x="9012149" y="5727571"/>
            <a:ext cx="2638863"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BY-ND</a:t>
            </a:r>
            <a:r>
              <a:rPr lang="en-US" sz="700">
                <a:solidFill>
                  <a:srgbClr val="FFFFFF"/>
                </a:solidFill>
              </a:rPr>
              <a:t>.</a:t>
            </a:r>
          </a:p>
        </p:txBody>
      </p:sp>
    </p:spTree>
    <p:extLst>
      <p:ext uri="{BB962C8B-B14F-4D97-AF65-F5344CB8AC3E}">
        <p14:creationId xmlns:p14="http://schemas.microsoft.com/office/powerpoint/2010/main" val="2329752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2" name="Group 11">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4"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3"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17" name="Rectangle 16">
            <a:extLst>
              <a:ext uri="{FF2B5EF4-FFF2-40B4-BE49-F238E27FC236}">
                <a16:creationId xmlns:a16="http://schemas.microsoft.com/office/drawing/2014/main" id="{44CA2EAD-E7C7-4F64-924A-52D34FD759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A8F013-3A43-4C33-B2E1-F460BA8C1FF7}"/>
              </a:ext>
            </a:extLst>
          </p:cNvPr>
          <p:cNvSpPr>
            <a:spLocks noGrp="1"/>
          </p:cNvSpPr>
          <p:nvPr>
            <p:ph type="title"/>
          </p:nvPr>
        </p:nvSpPr>
        <p:spPr>
          <a:xfrm>
            <a:off x="4875975" y="1080000"/>
            <a:ext cx="6307200" cy="2185200"/>
          </a:xfrm>
        </p:spPr>
        <p:txBody>
          <a:bodyPr vert="horz" lIns="91440" tIns="45720" rIns="91440" bIns="45720" rtlCol="0" anchor="b" anchorCtr="0">
            <a:normAutofit fontScale="90000"/>
          </a:bodyPr>
          <a:lstStyle/>
          <a:p>
            <a:pPr algn="ctr">
              <a:lnSpc>
                <a:spcPct val="90000"/>
              </a:lnSpc>
            </a:pPr>
            <a:r>
              <a:rPr lang="en-US" sz="3700" dirty="0"/>
              <a:t>The Human-To-Human Contact Has Never Been More Potent!</a:t>
            </a:r>
            <a:br>
              <a:rPr lang="en-US" sz="3700" dirty="0"/>
            </a:br>
            <a:br>
              <a:rPr lang="en-US" sz="3700" dirty="0"/>
            </a:br>
            <a:br>
              <a:rPr lang="en-US" sz="3700" dirty="0"/>
            </a:br>
            <a:endParaRPr lang="en-US" sz="3700"/>
          </a:p>
        </p:txBody>
      </p:sp>
      <p:pic>
        <p:nvPicPr>
          <p:cNvPr id="5" name="Picture 4" descr="One in a crowd">
            <a:extLst>
              <a:ext uri="{FF2B5EF4-FFF2-40B4-BE49-F238E27FC236}">
                <a16:creationId xmlns:a16="http://schemas.microsoft.com/office/drawing/2014/main" id="{3E964291-991B-4B22-9C07-12D00FF6D1D2}"/>
              </a:ext>
            </a:extLst>
          </p:cNvPr>
          <p:cNvPicPr>
            <a:picLocks noChangeAspect="1"/>
          </p:cNvPicPr>
          <p:nvPr/>
        </p:nvPicPr>
        <p:blipFill rotWithShape="1">
          <a:blip r:embed="rId2"/>
          <a:srcRect l="32510" r="25235" b="4"/>
          <a:stretch/>
        </p:blipFill>
        <p:spPr>
          <a:xfrm>
            <a:off x="20" y="10"/>
            <a:ext cx="3863955" cy="6857989"/>
          </a:xfrm>
          <a:prstGeom prst="rect">
            <a:avLst/>
          </a:prstGeom>
        </p:spPr>
      </p:pic>
      <p:cxnSp>
        <p:nvCxnSpPr>
          <p:cNvPr id="19" name="Straight Connector 18">
            <a:extLst>
              <a:ext uri="{FF2B5EF4-FFF2-40B4-BE49-F238E27FC236}">
                <a16:creationId xmlns:a16="http://schemas.microsoft.com/office/drawing/2014/main" id="{9E7C23BC-DAA6-40E1-8166-B8C4439D14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59575" y="3690871"/>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92E4DA1-18F4-492C-849C-17191B82E8A8}"/>
              </a:ext>
            </a:extLst>
          </p:cNvPr>
          <p:cNvSpPr txBox="1"/>
          <p:nvPr/>
        </p:nvSpPr>
        <p:spPr>
          <a:xfrm>
            <a:off x="5444218" y="2047875"/>
            <a:ext cx="5312227"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Think of your personal life...</a:t>
            </a:r>
          </a:p>
          <a:p>
            <a:endParaRPr lang="en-US" sz="2400" dirty="0"/>
          </a:p>
          <a:p>
            <a:pPr marL="342900" indent="-342900">
              <a:buFont typeface="Arial"/>
              <a:buChar char="•"/>
            </a:pPr>
            <a:r>
              <a:rPr lang="en-US" sz="2400" dirty="0"/>
              <a:t>Text much?</a:t>
            </a:r>
          </a:p>
          <a:p>
            <a:pPr marL="342900" indent="-342900">
              <a:buFont typeface="Arial"/>
              <a:buChar char="•"/>
            </a:pPr>
            <a:r>
              <a:rPr lang="en-US" sz="2400" dirty="0"/>
              <a:t>Shop on-line?</a:t>
            </a:r>
          </a:p>
          <a:p>
            <a:pPr marL="342900" indent="-342900">
              <a:buFont typeface="Arial"/>
              <a:buChar char="•"/>
            </a:pPr>
            <a:r>
              <a:rPr lang="en-US" sz="2400" dirty="0"/>
              <a:t>Bank on an app?</a:t>
            </a:r>
          </a:p>
          <a:p>
            <a:pPr marL="342900" indent="-342900">
              <a:buFont typeface="Arial"/>
              <a:buChar char="•"/>
            </a:pPr>
            <a:r>
              <a:rPr lang="en-US" sz="2400" dirty="0"/>
              <a:t>Medical information on a portal?</a:t>
            </a:r>
          </a:p>
          <a:p>
            <a:pPr marL="342900" indent="-342900">
              <a:buFont typeface="Arial"/>
              <a:buChar char="•"/>
            </a:pPr>
            <a:r>
              <a:rPr lang="en-US" sz="2400" b="1" i="1" dirty="0"/>
              <a:t>Will you do almost anything to not have to place a call?</a:t>
            </a:r>
          </a:p>
          <a:p>
            <a:pPr marL="342900" indent="-342900">
              <a:buFont typeface="Arial"/>
              <a:buChar char="•"/>
            </a:pPr>
            <a:endParaRPr lang="en-US" sz="2400" dirty="0"/>
          </a:p>
          <a:p>
            <a:pPr marL="342900" indent="-342900">
              <a:buFont typeface="Arial"/>
              <a:buChar char="•"/>
            </a:pPr>
            <a:endParaRPr lang="en-US" sz="2400" dirty="0"/>
          </a:p>
        </p:txBody>
      </p:sp>
      <p:sp>
        <p:nvSpPr>
          <p:cNvPr id="6" name="TextBox 5">
            <a:extLst>
              <a:ext uri="{FF2B5EF4-FFF2-40B4-BE49-F238E27FC236}">
                <a16:creationId xmlns:a16="http://schemas.microsoft.com/office/drawing/2014/main" id="{799C83D8-0159-41B3-89E0-1E54FE277524}"/>
              </a:ext>
            </a:extLst>
          </p:cNvPr>
          <p:cNvSpPr txBox="1"/>
          <p:nvPr/>
        </p:nvSpPr>
        <p:spPr>
          <a:xfrm>
            <a:off x="4083246" y="5584738"/>
            <a:ext cx="802276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t>Your customers don't want to have to call you! They're likely already upset!</a:t>
            </a:r>
          </a:p>
        </p:txBody>
      </p:sp>
    </p:spTree>
    <p:extLst>
      <p:ext uri="{BB962C8B-B14F-4D97-AF65-F5344CB8AC3E}">
        <p14:creationId xmlns:p14="http://schemas.microsoft.com/office/powerpoint/2010/main" val="3666815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E0C0B2A-3FD1-4235-A16E-0ED1E028A9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26000" y="3525773"/>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9494E066-0146-46E9-BAF1-C33240ABA29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10127693" y="4178240"/>
            <a:ext cx="633413" cy="1862138"/>
            <a:chOff x="5959192" y="333389"/>
            <a:chExt cx="633413" cy="1862138"/>
          </a:xfrm>
        </p:grpSpPr>
        <p:grpSp>
          <p:nvGrpSpPr>
            <p:cNvPr id="11" name="Group 10">
              <a:extLst>
                <a:ext uri="{FF2B5EF4-FFF2-40B4-BE49-F238E27FC236}">
                  <a16:creationId xmlns:a16="http://schemas.microsoft.com/office/drawing/2014/main" id="{B02BD80B-C499-4DAC-9580-575B04F8658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959192" y="333389"/>
              <a:ext cx="633413" cy="1419225"/>
              <a:chOff x="5959192" y="333389"/>
              <a:chExt cx="633413" cy="1419225"/>
            </a:xfrm>
          </p:grpSpPr>
          <p:sp>
            <p:nvSpPr>
              <p:cNvPr id="13" name="Freeform 68">
                <a:extLst>
                  <a:ext uri="{FF2B5EF4-FFF2-40B4-BE49-F238E27FC236}">
                    <a16:creationId xmlns:a16="http://schemas.microsoft.com/office/drawing/2014/main" id="{CCF069F3-858C-4C67-90C2-46017C3D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69">
                <a:extLst>
                  <a:ext uri="{FF2B5EF4-FFF2-40B4-BE49-F238E27FC236}">
                    <a16:creationId xmlns:a16="http://schemas.microsoft.com/office/drawing/2014/main" id="{8A1FFA52-DFA8-4A81-8A85-50BE13257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sp>
          <p:nvSpPr>
            <p:cNvPr id="12" name="Line 70">
              <a:extLst>
                <a:ext uri="{FF2B5EF4-FFF2-40B4-BE49-F238E27FC236}">
                  <a16:creationId xmlns:a16="http://schemas.microsoft.com/office/drawing/2014/main" id="{BAEDA471-60CB-4A0C-B9AD-B2B3C51EA2FD}"/>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6278280"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useBgFill="1">
        <p:nvSpPr>
          <p:cNvPr id="16" name="Rectangle 15">
            <a:extLst>
              <a:ext uri="{FF2B5EF4-FFF2-40B4-BE49-F238E27FC236}">
                <a16:creationId xmlns:a16="http://schemas.microsoft.com/office/drawing/2014/main" id="{3011B0B3-5679-4759-90B8-3B908C4CB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7F6CCF-7FB7-413E-99B3-E50AD259BE2F}"/>
              </a:ext>
            </a:extLst>
          </p:cNvPr>
          <p:cNvSpPr>
            <a:spLocks noGrp="1"/>
          </p:cNvSpPr>
          <p:nvPr>
            <p:ph type="title"/>
          </p:nvPr>
        </p:nvSpPr>
        <p:spPr>
          <a:xfrm>
            <a:off x="100173" y="-699910"/>
            <a:ext cx="5650429" cy="2226688"/>
          </a:xfrm>
        </p:spPr>
        <p:txBody>
          <a:bodyPr vert="horz" lIns="91440" tIns="45720" rIns="91440" bIns="45720" rtlCol="0" anchor="b" anchorCtr="0">
            <a:normAutofit/>
          </a:bodyPr>
          <a:lstStyle/>
          <a:p>
            <a:pPr algn="ctr">
              <a:lnSpc>
                <a:spcPct val="90000"/>
              </a:lnSpc>
            </a:pPr>
            <a:r>
              <a:rPr lang="en-US" sz="2400" dirty="0"/>
              <a:t>The Power of the Personal Conversation:  One Chance to Get It Right</a:t>
            </a:r>
            <a:br>
              <a:rPr lang="en-US" sz="2400" dirty="0"/>
            </a:br>
            <a:endParaRPr lang="en-US"/>
          </a:p>
        </p:txBody>
      </p:sp>
      <p:grpSp>
        <p:nvGrpSpPr>
          <p:cNvPr id="18" name="Group 17">
            <a:extLst>
              <a:ext uri="{FF2B5EF4-FFF2-40B4-BE49-F238E27FC236}">
                <a16:creationId xmlns:a16="http://schemas.microsoft.com/office/drawing/2014/main" id="{50F37AA1-A09B-4E28-987B-38E5060E1B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19525" y="2840038"/>
            <a:ext cx="2216150" cy="1177924"/>
            <a:chOff x="4987925" y="2840038"/>
            <a:chExt cx="2216150" cy="1177924"/>
          </a:xfrm>
        </p:grpSpPr>
        <p:sp>
          <p:nvSpPr>
            <p:cNvPr id="19" name="Rectangle 18">
              <a:extLst>
                <a:ext uri="{FF2B5EF4-FFF2-40B4-BE49-F238E27FC236}">
                  <a16:creationId xmlns:a16="http://schemas.microsoft.com/office/drawing/2014/main" id="{9874D018-FDBA-4AD4-8C74-17D41F4FB6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87925" y="2840038"/>
              <a:ext cx="2216150" cy="1177924"/>
            </a:xfrm>
            <a:prstGeom prst="rect">
              <a:avLst/>
            </a:prstGeom>
            <a:solidFill>
              <a:schemeClr val="bg2">
                <a:alpha val="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DB43F5C4-EF74-49F4-97CB-97938DDC2FF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720702" y="2912637"/>
              <a:ext cx="1080000" cy="1080000"/>
              <a:chOff x="6879023" y="2912637"/>
              <a:chExt cx="1080000" cy="1080000"/>
            </a:xfrm>
          </p:grpSpPr>
          <p:grpSp>
            <p:nvGrpSpPr>
              <p:cNvPr id="21" name="Group 20">
                <a:extLst>
                  <a:ext uri="{FF2B5EF4-FFF2-40B4-BE49-F238E27FC236}">
                    <a16:creationId xmlns:a16="http://schemas.microsoft.com/office/drawing/2014/main" id="{B74E0761-A6EC-4896-A2D4-97A0AF0AA00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2700000">
                <a:off x="7260443" y="2912637"/>
                <a:ext cx="317159" cy="1080000"/>
                <a:chOff x="4799744" y="2905614"/>
                <a:chExt cx="317159" cy="1080000"/>
              </a:xfrm>
            </p:grpSpPr>
            <p:sp>
              <p:nvSpPr>
                <p:cNvPr id="26" name="Freeform 68">
                  <a:extLst>
                    <a:ext uri="{FF2B5EF4-FFF2-40B4-BE49-F238E27FC236}">
                      <a16:creationId xmlns:a16="http://schemas.microsoft.com/office/drawing/2014/main" id="{E02DDA0C-BC2F-4EA7-B34E-E0A38B82BA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69">
                  <a:extLst>
                    <a:ext uri="{FF2B5EF4-FFF2-40B4-BE49-F238E27FC236}">
                      <a16:creationId xmlns:a16="http://schemas.microsoft.com/office/drawing/2014/main" id="{CF13B05D-4163-4B4E-A2D2-FA7ED94682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8" name="Line 70">
                  <a:extLst>
                    <a:ext uri="{FF2B5EF4-FFF2-40B4-BE49-F238E27FC236}">
                      <a16:creationId xmlns:a16="http://schemas.microsoft.com/office/drawing/2014/main" id="{6D222543-B140-45C1-A731-C56E6B3A17C5}"/>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2" name="Group 21">
                <a:extLst>
                  <a:ext uri="{FF2B5EF4-FFF2-40B4-BE49-F238E27FC236}">
                    <a16:creationId xmlns:a16="http://schemas.microsoft.com/office/drawing/2014/main" id="{21D25868-4B38-41A5-8DA7-BB01E853424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rot="18900000" flipH="1">
                <a:off x="6916369" y="2912637"/>
                <a:ext cx="317159" cy="1080000"/>
                <a:chOff x="4799744" y="2905614"/>
                <a:chExt cx="317159" cy="1080000"/>
              </a:xfrm>
            </p:grpSpPr>
            <p:sp>
              <p:nvSpPr>
                <p:cNvPr id="23" name="Freeform 68">
                  <a:extLst>
                    <a:ext uri="{FF2B5EF4-FFF2-40B4-BE49-F238E27FC236}">
                      <a16:creationId xmlns:a16="http://schemas.microsoft.com/office/drawing/2014/main" id="{9BA6FA89-CCD8-4CC0-954F-FBBFA59737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99744" y="2905614"/>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69">
                  <a:extLst>
                    <a:ext uri="{FF2B5EF4-FFF2-40B4-BE49-F238E27FC236}">
                      <a16:creationId xmlns:a16="http://schemas.microsoft.com/office/drawing/2014/main" id="{73005E59-2B44-4A62-A8F1-504FB17060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59516" y="2905614"/>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5" name="Line 70">
                  <a:extLst>
                    <a:ext uri="{FF2B5EF4-FFF2-40B4-BE49-F238E27FC236}">
                      <a16:creationId xmlns:a16="http://schemas.microsoft.com/office/drawing/2014/main" id="{C9AB3E16-8B92-47B2-BA2E-02935767A808}"/>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flipV="1">
                  <a:off x="4959516" y="2905614"/>
                  <a:ext cx="0" cy="1080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pic>
        <p:nvPicPr>
          <p:cNvPr id="3" name="Picture 3" descr="Free Images : hand, man, person, finger, communication ...">
            <a:extLst>
              <a:ext uri="{FF2B5EF4-FFF2-40B4-BE49-F238E27FC236}">
                <a16:creationId xmlns:a16="http://schemas.microsoft.com/office/drawing/2014/main" id="{AAEB5E06-B867-42F0-A848-E0BBD4D195D1}"/>
              </a:ext>
            </a:extLst>
          </p:cNvPr>
          <p:cNvPicPr>
            <a:picLocks noChangeAspect="1"/>
          </p:cNvPicPr>
          <p:nvPr/>
        </p:nvPicPr>
        <p:blipFill rotWithShape="1">
          <a:blip r:embed="rId2"/>
          <a:srcRect r="33249" b="-2"/>
          <a:stretch/>
        </p:blipFill>
        <p:spPr>
          <a:xfrm>
            <a:off x="5964950" y="540000"/>
            <a:ext cx="5778000" cy="5778000"/>
          </a:xfrm>
          <a:custGeom>
            <a:avLst/>
            <a:gdLst/>
            <a:ahLst/>
            <a:cxnLst/>
            <a:rect l="l" t="t" r="r" b="b"/>
            <a:pathLst>
              <a:path w="5778000" h="5778000">
                <a:moveTo>
                  <a:pt x="2889000" y="0"/>
                </a:moveTo>
                <a:cubicBezTo>
                  <a:pt x="4484551" y="0"/>
                  <a:pt x="5778000" y="1293449"/>
                  <a:pt x="5778000" y="2889000"/>
                </a:cubicBezTo>
                <a:cubicBezTo>
                  <a:pt x="5778000" y="4484551"/>
                  <a:pt x="4484551" y="5778000"/>
                  <a:pt x="2889000" y="5778000"/>
                </a:cubicBezTo>
                <a:cubicBezTo>
                  <a:pt x="1293449" y="5778000"/>
                  <a:pt x="0" y="4484551"/>
                  <a:pt x="0" y="2889000"/>
                </a:cubicBezTo>
                <a:cubicBezTo>
                  <a:pt x="0" y="1293449"/>
                  <a:pt x="1293449" y="0"/>
                  <a:pt x="2889000" y="0"/>
                </a:cubicBezTo>
                <a:close/>
              </a:path>
            </a:pathLst>
          </a:custGeom>
        </p:spPr>
      </p:pic>
      <p:sp>
        <p:nvSpPr>
          <p:cNvPr id="4" name="TextBox 3">
            <a:extLst>
              <a:ext uri="{FF2B5EF4-FFF2-40B4-BE49-F238E27FC236}">
                <a16:creationId xmlns:a16="http://schemas.microsoft.com/office/drawing/2014/main" id="{E4D325C7-944F-4A08-A18C-8F4A60EB2959}"/>
              </a:ext>
            </a:extLst>
          </p:cNvPr>
          <p:cNvSpPr txBox="1"/>
          <p:nvPr/>
        </p:nvSpPr>
        <p:spPr>
          <a:xfrm>
            <a:off x="254939" y="1162765"/>
            <a:ext cx="4864441"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t>When a customer calls voice-to-voice or face-to-face, they're very likely seeking a resolution to a time-sensitive problem</a:t>
            </a:r>
          </a:p>
          <a:p>
            <a:pPr marL="285750" indent="-285750">
              <a:buFont typeface="Arial"/>
              <a:buChar char="•"/>
            </a:pPr>
            <a:r>
              <a:rPr lang="en-US" dirty="0"/>
              <a:t>The customer is using their own valuable time – other work is waiting</a:t>
            </a:r>
          </a:p>
          <a:p>
            <a:pPr marL="285750" indent="-285750">
              <a:buFont typeface="Arial"/>
              <a:buChar char="•"/>
            </a:pPr>
            <a:r>
              <a:rPr lang="en-US" dirty="0"/>
              <a:t>When a customer is asked to repeat information to several people, frustration will escalate</a:t>
            </a:r>
          </a:p>
          <a:p>
            <a:pPr marL="285750" indent="-285750">
              <a:buFont typeface="Arial"/>
              <a:buChar char="•"/>
            </a:pPr>
            <a:r>
              <a:rPr lang="en-US" dirty="0"/>
              <a:t>Listening and empathy are key</a:t>
            </a:r>
          </a:p>
          <a:p>
            <a:pPr marL="285750" indent="-285750">
              <a:buFont typeface="Arial"/>
              <a:buChar char="•"/>
            </a:pPr>
            <a:endParaRPr lang="en-US" dirty="0"/>
          </a:p>
          <a:p>
            <a:pPr marL="285750" indent="-285750">
              <a:buFont typeface="Arial"/>
              <a:buChar char="•"/>
            </a:pPr>
            <a:endParaRPr lang="en-US" dirty="0"/>
          </a:p>
        </p:txBody>
      </p:sp>
      <p:sp>
        <p:nvSpPr>
          <p:cNvPr id="5" name="TextBox 4">
            <a:extLst>
              <a:ext uri="{FF2B5EF4-FFF2-40B4-BE49-F238E27FC236}">
                <a16:creationId xmlns:a16="http://schemas.microsoft.com/office/drawing/2014/main" id="{866B3080-1CAC-49C3-88FF-8DA34B983DED}"/>
              </a:ext>
            </a:extLst>
          </p:cNvPr>
          <p:cNvSpPr txBox="1"/>
          <p:nvPr/>
        </p:nvSpPr>
        <p:spPr>
          <a:xfrm>
            <a:off x="257528" y="3915832"/>
            <a:ext cx="5674925"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i="1" dirty="0"/>
              <a:t>For discussion:</a:t>
            </a:r>
          </a:p>
          <a:p>
            <a:pPr marL="342900" indent="-342900">
              <a:buFont typeface="Arial"/>
              <a:buChar char="•"/>
            </a:pPr>
            <a:r>
              <a:rPr lang="en-US" sz="2000" b="1" i="1" dirty="0"/>
              <a:t>Are your team members trained to handle a voice or Teams call from an upset customer call? Do you have a script or checklist?</a:t>
            </a:r>
          </a:p>
          <a:p>
            <a:pPr marL="342900" indent="-342900">
              <a:buFont typeface="Arial"/>
              <a:buChar char="•"/>
            </a:pPr>
            <a:r>
              <a:rPr lang="en-US" sz="2000" b="1" i="1" dirty="0"/>
              <a:t>Does your team have a documented protocol for communication during real-time customer  grievances?</a:t>
            </a:r>
          </a:p>
          <a:p>
            <a:pPr marL="342900" indent="-342900">
              <a:buFont typeface="Arial"/>
              <a:buChar char="•"/>
            </a:pPr>
            <a:endParaRPr lang="en-US" sz="2000" b="1" i="1" dirty="0"/>
          </a:p>
          <a:p>
            <a:pPr marL="342900" indent="-342900">
              <a:buFont typeface="Arial"/>
              <a:buChar char="•"/>
            </a:pPr>
            <a:endParaRPr lang="en-US" sz="2000" b="1" i="1" dirty="0"/>
          </a:p>
          <a:p>
            <a:endParaRPr lang="en-US" sz="2000" b="1" i="1"/>
          </a:p>
          <a:p>
            <a:endParaRPr lang="en-US" sz="2000" b="1" i="1" dirty="0"/>
          </a:p>
        </p:txBody>
      </p:sp>
    </p:spTree>
    <p:extLst>
      <p:ext uri="{BB962C8B-B14F-4D97-AF65-F5344CB8AC3E}">
        <p14:creationId xmlns:p14="http://schemas.microsoft.com/office/powerpoint/2010/main" val="53506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FrostyVTI">
  <a:themeElements>
    <a:clrScheme name="AnalogousFromDarkSeedLeftStep">
      <a:dk1>
        <a:srgbClr val="000000"/>
      </a:dk1>
      <a:lt1>
        <a:srgbClr val="FFFFFF"/>
      </a:lt1>
      <a:dk2>
        <a:srgbClr val="25321C"/>
      </a:dk2>
      <a:lt2>
        <a:srgbClr val="F2F3F0"/>
      </a:lt2>
      <a:accent1>
        <a:srgbClr val="834DC3"/>
      </a:accent1>
      <a:accent2>
        <a:srgbClr val="524EB9"/>
      </a:accent2>
      <a:accent3>
        <a:srgbClr val="4D79C3"/>
      </a:accent3>
      <a:accent4>
        <a:srgbClr val="3B99B1"/>
      </a:accent4>
      <a:accent5>
        <a:srgbClr val="4BC0A7"/>
      </a:accent5>
      <a:accent6>
        <a:srgbClr val="3BB167"/>
      </a:accent6>
      <a:hlink>
        <a:srgbClr val="339A96"/>
      </a:hlink>
      <a:folHlink>
        <a:srgbClr val="7F7F7F"/>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ostyVTI" id="{DD283BC3-E0B6-4E4B-91CF-F0F54D51BB21}" vid="{3EE220F7-F497-4893-BE1F-7BB1D607421B}"/>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13</Slides>
  <Notes>0</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FrostyVTI</vt:lpstr>
      <vt:lpstr>Let's Talk About Soft Skills Customer Service Communication in the Chemical Industry</vt:lpstr>
      <vt:lpstr>PowerPoint Presentation</vt:lpstr>
      <vt:lpstr>PowerPoint Presentation</vt:lpstr>
      <vt:lpstr>PowerPoint Presentation</vt:lpstr>
      <vt:lpstr> </vt:lpstr>
      <vt:lpstr>PowerPoint Presentation</vt:lpstr>
      <vt:lpstr>Today Things Are Different  </vt:lpstr>
      <vt:lpstr>The Human-To-Human Contact Has Never Been More Potent!   </vt:lpstr>
      <vt:lpstr>The Power of the Personal Conversation:  One Chance to Get It Right </vt:lpstr>
      <vt:lpstr>Topic 2 - Email The Good The Bad &amp; The Ugly</vt:lpstr>
      <vt:lpstr>Email:  The Good, the Bad...</vt:lpstr>
      <vt:lpstr>AND... THE UGLY</vt:lpstr>
      <vt:lpstr>Wrap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842</cp:revision>
  <dcterms:created xsi:type="dcterms:W3CDTF">2022-03-10T20:52:11Z</dcterms:created>
  <dcterms:modified xsi:type="dcterms:W3CDTF">2022-03-16T16:51:19Z</dcterms:modified>
</cp:coreProperties>
</file>