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61" r:id="rId3"/>
    <p:sldId id="264" r:id="rId4"/>
    <p:sldId id="259" r:id="rId5"/>
    <p:sldId id="260" r:id="rId6"/>
    <p:sldId id="256" r:id="rId7"/>
    <p:sldId id="263" r:id="rId8"/>
    <p:sldId id="25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showGuides="1">
      <p:cViewPr varScale="1">
        <p:scale>
          <a:sx n="78" d="100"/>
          <a:sy n="78" d="100"/>
        </p:scale>
        <p:origin x="34" y="6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7D712C-1FFC-4342-8113-47CAAD953B9E}"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F2ABAA6B-222D-41B1-B8B8-A4548A42EEF4}" type="slidenum">
              <a:rPr lang="en-US" smtClean="0"/>
              <a:t>‹#›</a:t>
            </a:fld>
            <a:endParaRPr lang="en-US"/>
          </a:p>
        </p:txBody>
      </p:sp>
    </p:spTree>
    <p:extLst>
      <p:ext uri="{BB962C8B-B14F-4D97-AF65-F5344CB8AC3E}">
        <p14:creationId xmlns:p14="http://schemas.microsoft.com/office/powerpoint/2010/main" val="2641744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7D712C-1FFC-4342-8113-47CAAD953B9E}" type="datetimeFigureOut">
              <a:rPr lang="en-US" smtClean="0"/>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F2ABAA6B-222D-41B1-B8B8-A4548A42EEF4}" type="slidenum">
              <a:rPr lang="en-US" smtClean="0"/>
              <a:t>‹#›</a:t>
            </a:fld>
            <a:endParaRPr lang="en-US"/>
          </a:p>
        </p:txBody>
      </p:sp>
    </p:spTree>
    <p:extLst>
      <p:ext uri="{BB962C8B-B14F-4D97-AF65-F5344CB8AC3E}">
        <p14:creationId xmlns:p14="http://schemas.microsoft.com/office/powerpoint/2010/main" val="1216866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7D712C-1FFC-4342-8113-47CAAD953B9E}" type="datetimeFigureOut">
              <a:rPr lang="en-US" smtClean="0"/>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F2ABAA6B-222D-41B1-B8B8-A4548A42EEF4}" type="slidenum">
              <a:rPr lang="en-US" smtClean="0"/>
              <a:t>‹#›</a:t>
            </a:fld>
            <a:endParaRPr lang="en-US"/>
          </a:p>
        </p:txBody>
      </p:sp>
    </p:spTree>
    <p:extLst>
      <p:ext uri="{BB962C8B-B14F-4D97-AF65-F5344CB8AC3E}">
        <p14:creationId xmlns:p14="http://schemas.microsoft.com/office/powerpoint/2010/main" val="3408302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7D712C-1FFC-4342-8113-47CAAD953B9E}" type="datetimeFigureOut">
              <a:rPr lang="en-US" smtClean="0"/>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F2ABAA6B-222D-41B1-B8B8-A4548A42EEF4}"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7157758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7D712C-1FFC-4342-8113-47CAAD953B9E}" type="datetimeFigureOut">
              <a:rPr lang="en-US" smtClean="0"/>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F2ABAA6B-222D-41B1-B8B8-A4548A42EEF4}" type="slidenum">
              <a:rPr lang="en-US" smtClean="0"/>
              <a:t>‹#›</a:t>
            </a:fld>
            <a:endParaRPr lang="en-US"/>
          </a:p>
        </p:txBody>
      </p:sp>
    </p:spTree>
    <p:extLst>
      <p:ext uri="{BB962C8B-B14F-4D97-AF65-F5344CB8AC3E}">
        <p14:creationId xmlns:p14="http://schemas.microsoft.com/office/powerpoint/2010/main" val="38993588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97D712C-1FFC-4342-8113-47CAAD953B9E}" type="datetimeFigureOut">
              <a:rPr lang="en-US" smtClean="0"/>
              <a:t>4/17/2023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BAA6B-222D-41B1-B8B8-A4548A42EEF4}" type="slidenum">
              <a:rPr lang="en-US" smtClean="0"/>
              <a:t>‹#›</a:t>
            </a:fld>
            <a:endParaRPr lang="en-US"/>
          </a:p>
        </p:txBody>
      </p:sp>
    </p:spTree>
    <p:extLst>
      <p:ext uri="{BB962C8B-B14F-4D97-AF65-F5344CB8AC3E}">
        <p14:creationId xmlns:p14="http://schemas.microsoft.com/office/powerpoint/2010/main" val="1953053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97D712C-1FFC-4342-8113-47CAAD953B9E}" type="datetimeFigureOut">
              <a:rPr lang="en-US" smtClean="0"/>
              <a:t>4/17/2023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BAA6B-222D-41B1-B8B8-A4548A42EEF4}" type="slidenum">
              <a:rPr lang="en-US" smtClean="0"/>
              <a:t>‹#›</a:t>
            </a:fld>
            <a:endParaRPr lang="en-US"/>
          </a:p>
        </p:txBody>
      </p:sp>
    </p:spTree>
    <p:extLst>
      <p:ext uri="{BB962C8B-B14F-4D97-AF65-F5344CB8AC3E}">
        <p14:creationId xmlns:p14="http://schemas.microsoft.com/office/powerpoint/2010/main" val="3993139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7D712C-1FFC-4342-8113-47CAAD953B9E}"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BAA6B-222D-41B1-B8B8-A4548A42EEF4}" type="slidenum">
              <a:rPr lang="en-US" smtClean="0"/>
              <a:t>‹#›</a:t>
            </a:fld>
            <a:endParaRPr lang="en-US"/>
          </a:p>
        </p:txBody>
      </p:sp>
    </p:spTree>
    <p:extLst>
      <p:ext uri="{BB962C8B-B14F-4D97-AF65-F5344CB8AC3E}">
        <p14:creationId xmlns:p14="http://schemas.microsoft.com/office/powerpoint/2010/main" val="2329232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797D712C-1FFC-4342-8113-47CAAD953B9E}" type="datetimeFigureOut">
              <a:rPr lang="en-US" smtClean="0"/>
              <a:t>4/17/2023</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F2ABAA6B-222D-41B1-B8B8-A4548A42EEF4}" type="slidenum">
              <a:rPr lang="en-US" smtClean="0"/>
              <a:t>‹#›</a:t>
            </a:fld>
            <a:endParaRPr lang="en-US"/>
          </a:p>
        </p:txBody>
      </p:sp>
    </p:spTree>
    <p:extLst>
      <p:ext uri="{BB962C8B-B14F-4D97-AF65-F5344CB8AC3E}">
        <p14:creationId xmlns:p14="http://schemas.microsoft.com/office/powerpoint/2010/main" val="3382350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7D712C-1FFC-4342-8113-47CAAD953B9E}"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BAA6B-222D-41B1-B8B8-A4548A42EEF4}" type="slidenum">
              <a:rPr lang="en-US" smtClean="0"/>
              <a:t>‹#›</a:t>
            </a:fld>
            <a:endParaRPr lang="en-US"/>
          </a:p>
        </p:txBody>
      </p:sp>
    </p:spTree>
    <p:extLst>
      <p:ext uri="{BB962C8B-B14F-4D97-AF65-F5344CB8AC3E}">
        <p14:creationId xmlns:p14="http://schemas.microsoft.com/office/powerpoint/2010/main" val="1642588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7D712C-1FFC-4342-8113-47CAAD953B9E}"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F2ABAA6B-222D-41B1-B8B8-A4548A42EEF4}" type="slidenum">
              <a:rPr lang="en-US" smtClean="0"/>
              <a:t>‹#›</a:t>
            </a:fld>
            <a:endParaRPr lang="en-US"/>
          </a:p>
        </p:txBody>
      </p:sp>
    </p:spTree>
    <p:extLst>
      <p:ext uri="{BB962C8B-B14F-4D97-AF65-F5344CB8AC3E}">
        <p14:creationId xmlns:p14="http://schemas.microsoft.com/office/powerpoint/2010/main" val="3535071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7D712C-1FFC-4342-8113-47CAAD953B9E}" type="datetimeFigureOut">
              <a:rPr lang="en-US" smtClean="0"/>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BAA6B-222D-41B1-B8B8-A4548A42EEF4}" type="slidenum">
              <a:rPr lang="en-US" smtClean="0"/>
              <a:t>‹#›</a:t>
            </a:fld>
            <a:endParaRPr lang="en-US"/>
          </a:p>
        </p:txBody>
      </p:sp>
    </p:spTree>
    <p:extLst>
      <p:ext uri="{BB962C8B-B14F-4D97-AF65-F5344CB8AC3E}">
        <p14:creationId xmlns:p14="http://schemas.microsoft.com/office/powerpoint/2010/main" val="2859505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7D712C-1FFC-4342-8113-47CAAD953B9E}" type="datetimeFigureOut">
              <a:rPr lang="en-US" smtClean="0"/>
              <a:t>4/17/2023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BAA6B-222D-41B1-B8B8-A4548A42EEF4}" type="slidenum">
              <a:rPr lang="en-US" smtClean="0"/>
              <a:t>‹#›</a:t>
            </a:fld>
            <a:endParaRPr lang="en-US"/>
          </a:p>
        </p:txBody>
      </p:sp>
    </p:spTree>
    <p:extLst>
      <p:ext uri="{BB962C8B-B14F-4D97-AF65-F5344CB8AC3E}">
        <p14:creationId xmlns:p14="http://schemas.microsoft.com/office/powerpoint/2010/main" val="1118620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7D712C-1FFC-4342-8113-47CAAD953B9E}" type="datetimeFigureOut">
              <a:rPr lang="en-US" smtClean="0"/>
              <a:t>4/17/2023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BAA6B-222D-41B1-B8B8-A4548A42EEF4}" type="slidenum">
              <a:rPr lang="en-US" smtClean="0"/>
              <a:t>‹#›</a:t>
            </a:fld>
            <a:endParaRPr lang="en-US"/>
          </a:p>
        </p:txBody>
      </p:sp>
    </p:spTree>
    <p:extLst>
      <p:ext uri="{BB962C8B-B14F-4D97-AF65-F5344CB8AC3E}">
        <p14:creationId xmlns:p14="http://schemas.microsoft.com/office/powerpoint/2010/main" val="1941432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797D712C-1FFC-4342-8113-47CAAD953B9E}" type="datetimeFigureOut">
              <a:rPr lang="en-US" smtClean="0"/>
              <a:t>4/17/2023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BAA6B-222D-41B1-B8B8-A4548A42EEF4}" type="slidenum">
              <a:rPr lang="en-US" smtClean="0"/>
              <a:t>‹#›</a:t>
            </a:fld>
            <a:endParaRPr lang="en-US"/>
          </a:p>
        </p:txBody>
      </p:sp>
    </p:spTree>
    <p:extLst>
      <p:ext uri="{BB962C8B-B14F-4D97-AF65-F5344CB8AC3E}">
        <p14:creationId xmlns:p14="http://schemas.microsoft.com/office/powerpoint/2010/main" val="2298614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7D712C-1FFC-4342-8113-47CAAD953B9E}" type="datetimeFigureOut">
              <a:rPr lang="en-US" smtClean="0"/>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BAA6B-222D-41B1-B8B8-A4548A42EEF4}" type="slidenum">
              <a:rPr lang="en-US" smtClean="0"/>
              <a:t>‹#›</a:t>
            </a:fld>
            <a:endParaRPr lang="en-US"/>
          </a:p>
        </p:txBody>
      </p:sp>
    </p:spTree>
    <p:extLst>
      <p:ext uri="{BB962C8B-B14F-4D97-AF65-F5344CB8AC3E}">
        <p14:creationId xmlns:p14="http://schemas.microsoft.com/office/powerpoint/2010/main" val="2868675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7D712C-1FFC-4342-8113-47CAAD953B9E}" type="datetimeFigureOut">
              <a:rPr lang="en-US" smtClean="0"/>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BAA6B-222D-41B1-B8B8-A4548A42EEF4}" type="slidenum">
              <a:rPr lang="en-US" smtClean="0"/>
              <a:t>‹#›</a:t>
            </a:fld>
            <a:endParaRPr lang="en-US"/>
          </a:p>
        </p:txBody>
      </p:sp>
    </p:spTree>
    <p:extLst>
      <p:ext uri="{BB962C8B-B14F-4D97-AF65-F5344CB8AC3E}">
        <p14:creationId xmlns:p14="http://schemas.microsoft.com/office/powerpoint/2010/main" val="294423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97D712C-1FFC-4342-8113-47CAAD953B9E}" type="datetimeFigureOut">
              <a:rPr lang="en-US" smtClean="0"/>
              <a:t>4/17/2023</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F2ABAA6B-222D-41B1-B8B8-A4548A42EEF4}" type="slidenum">
              <a:rPr lang="en-US" smtClean="0"/>
              <a:t>‹#›</a:t>
            </a:fld>
            <a:endParaRPr lang="en-US"/>
          </a:p>
        </p:txBody>
      </p:sp>
    </p:spTree>
    <p:extLst>
      <p:ext uri="{BB962C8B-B14F-4D97-AF65-F5344CB8AC3E}">
        <p14:creationId xmlns:p14="http://schemas.microsoft.com/office/powerpoint/2010/main" val="228940209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3633B2A-75E0-2BCB-8C4C-6D94C833F0DE}"/>
              </a:ext>
            </a:extLst>
          </p:cNvPr>
          <p:cNvSpPr>
            <a:spLocks noGrp="1"/>
          </p:cNvSpPr>
          <p:nvPr>
            <p:ph type="ctrTitle"/>
          </p:nvPr>
        </p:nvSpPr>
        <p:spPr>
          <a:xfrm>
            <a:off x="3215729" y="1764407"/>
            <a:ext cx="5760846" cy="2310312"/>
          </a:xfrm>
        </p:spPr>
        <p:txBody>
          <a:bodyPr>
            <a:normAutofit fontScale="90000"/>
          </a:bodyPr>
          <a:lstStyle/>
          <a:p>
            <a:r>
              <a:rPr lang="en-US" sz="4800">
                <a:solidFill>
                  <a:schemeClr val="tx2"/>
                </a:solidFill>
              </a:rPr>
              <a:t>Empowering A Connected Customer Experience</a:t>
            </a:r>
          </a:p>
        </p:txBody>
      </p:sp>
      <p:sp>
        <p:nvSpPr>
          <p:cNvPr id="6" name="Subtitle 5">
            <a:extLst>
              <a:ext uri="{FF2B5EF4-FFF2-40B4-BE49-F238E27FC236}">
                <a16:creationId xmlns:a16="http://schemas.microsoft.com/office/drawing/2014/main" id="{E17023A6-B92A-DF5A-686D-A055C7BB89DB}"/>
              </a:ext>
            </a:extLst>
          </p:cNvPr>
          <p:cNvSpPr>
            <a:spLocks noGrp="1"/>
          </p:cNvSpPr>
          <p:nvPr>
            <p:ph type="subTitle" idx="1"/>
          </p:nvPr>
        </p:nvSpPr>
        <p:spPr>
          <a:xfrm>
            <a:off x="3215729" y="4165152"/>
            <a:ext cx="5760846" cy="682079"/>
          </a:xfrm>
        </p:spPr>
        <p:txBody>
          <a:bodyPr>
            <a:normAutofit fontScale="92500" lnSpcReduction="10000"/>
          </a:bodyPr>
          <a:lstStyle/>
          <a:p>
            <a:r>
              <a:rPr lang="en-US" b="1" dirty="0">
                <a:solidFill>
                  <a:schemeClr val="tx2"/>
                </a:solidFill>
              </a:rPr>
              <a:t>ROUNDTABLE DISCUSSION</a:t>
            </a:r>
          </a:p>
          <a:p>
            <a:r>
              <a:rPr lang="en-US" b="1" dirty="0">
                <a:solidFill>
                  <a:schemeClr val="tx2"/>
                </a:solidFill>
              </a:rPr>
              <a:t>April 18</a:t>
            </a:r>
            <a:r>
              <a:rPr lang="en-US" b="1" baseline="30000" dirty="0">
                <a:solidFill>
                  <a:schemeClr val="tx2"/>
                </a:solidFill>
              </a:rPr>
              <a:t>th</a:t>
            </a:r>
            <a:r>
              <a:rPr lang="en-US" b="1" dirty="0">
                <a:solidFill>
                  <a:schemeClr val="tx2"/>
                </a:solidFill>
              </a:rPr>
              <a:t> – 19</a:t>
            </a:r>
            <a:r>
              <a:rPr lang="en-US" b="1" baseline="30000" dirty="0">
                <a:solidFill>
                  <a:schemeClr val="tx2"/>
                </a:solidFill>
              </a:rPr>
              <a:t>th</a:t>
            </a:r>
            <a:endParaRPr lang="en-US" b="1" dirty="0">
              <a:solidFill>
                <a:schemeClr val="tx2"/>
              </a:solidFill>
            </a:endParaRPr>
          </a:p>
        </p:txBody>
      </p:sp>
      <p:pic>
        <p:nvPicPr>
          <p:cNvPr id="7" name="Picture 6" descr="A black text on a white background">
            <a:extLst>
              <a:ext uri="{FF2B5EF4-FFF2-40B4-BE49-F238E27FC236}">
                <a16:creationId xmlns:a16="http://schemas.microsoft.com/office/drawing/2014/main" id="{ECEF6114-9C56-02B1-9986-85E2D00DBE50}"/>
              </a:ext>
            </a:extLst>
          </p:cNvPr>
          <p:cNvPicPr>
            <a:picLocks noChangeAspect="1"/>
          </p:cNvPicPr>
          <p:nvPr/>
        </p:nvPicPr>
        <p:blipFill>
          <a:blip r:embed="rId2">
            <a:clrChange>
              <a:clrFrom>
                <a:srgbClr val="FFFFFF"/>
              </a:clrFrom>
              <a:clrTo>
                <a:srgbClr val="FFFFFF">
                  <a:alpha val="0"/>
                </a:srgbClr>
              </a:clrTo>
            </a:clrChange>
            <a:lum bright="70000" contrast="-70000"/>
            <a:alphaModFix amt="35000"/>
            <a:extLst>
              <a:ext uri="{28A0092B-C50C-407E-A947-70E740481C1C}">
                <a14:useLocalDpi xmlns:a14="http://schemas.microsoft.com/office/drawing/2010/main" val="0"/>
              </a:ext>
            </a:extLst>
          </a:blip>
          <a:stretch>
            <a:fillRect/>
          </a:stretch>
        </p:blipFill>
        <p:spPr>
          <a:xfrm>
            <a:off x="2781696" y="756417"/>
            <a:ext cx="6356649" cy="1567974"/>
          </a:xfrm>
          <a:prstGeom prst="rect">
            <a:avLst/>
          </a:prstGeom>
        </p:spPr>
      </p:pic>
    </p:spTree>
    <p:extLst>
      <p:ext uri="{BB962C8B-B14F-4D97-AF65-F5344CB8AC3E}">
        <p14:creationId xmlns:p14="http://schemas.microsoft.com/office/powerpoint/2010/main" val="3040054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340B5-FD6F-C1FC-6BDA-C09649BCEE6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1DA80AB-D876-B896-67CA-C532A07DAD15}"/>
              </a:ext>
            </a:extLst>
          </p:cNvPr>
          <p:cNvSpPr>
            <a:spLocks noGrp="1"/>
          </p:cNvSpPr>
          <p:nvPr>
            <p:ph idx="1"/>
          </p:nvPr>
        </p:nvSpPr>
        <p:spPr>
          <a:xfrm>
            <a:off x="829845" y="2566910"/>
            <a:ext cx="9613861" cy="2332893"/>
          </a:xfrm>
        </p:spPr>
        <p:txBody>
          <a:bodyPr>
            <a:noAutofit/>
          </a:bodyPr>
          <a:lstStyle/>
          <a:p>
            <a:pPr marL="0" indent="0" algn="ctr">
              <a:buNone/>
            </a:pPr>
            <a:r>
              <a:rPr lang="en-US" sz="3200" dirty="0">
                <a:latin typeface="McKinsey Sans"/>
              </a:rPr>
              <a:t>C</a:t>
            </a:r>
            <a:r>
              <a:rPr lang="en-US" sz="3200" i="0" dirty="0">
                <a:effectLst/>
                <a:latin typeface="McKinsey Sans"/>
              </a:rPr>
              <a:t>ustomer care is now a major opportunity for businesses. Done well—through a combination of tech and human touch—it is an area where companies can drive loyalty through a more personalized customer journey while unlocking greater productivity, increased revenue, improved job satisfaction, and real-time customer insights.</a:t>
            </a:r>
            <a:endParaRPr lang="en-US" sz="3200" dirty="0"/>
          </a:p>
        </p:txBody>
      </p:sp>
      <p:pic>
        <p:nvPicPr>
          <p:cNvPr id="4" name="Picture 3" descr="A black text on a white background">
            <a:extLst>
              <a:ext uri="{FF2B5EF4-FFF2-40B4-BE49-F238E27FC236}">
                <a16:creationId xmlns:a16="http://schemas.microsoft.com/office/drawing/2014/main" id="{80E30B3D-311C-A0F6-2E39-BF851E786A3B}"/>
              </a:ext>
            </a:extLst>
          </p:cNvPr>
          <p:cNvPicPr>
            <a:picLocks noChangeAspect="1"/>
          </p:cNvPicPr>
          <p:nvPr/>
        </p:nvPicPr>
        <p:blipFill>
          <a:blip r:embed="rId2">
            <a:clrChange>
              <a:clrFrom>
                <a:srgbClr val="FFFFFF"/>
              </a:clrFrom>
              <a:clrTo>
                <a:srgbClr val="FFFFFF">
                  <a:alpha val="0"/>
                </a:srgbClr>
              </a:clrTo>
            </a:clrChange>
            <a:lum bright="70000" contrast="-70000"/>
            <a:alphaModFix amt="35000"/>
            <a:extLst>
              <a:ext uri="{28A0092B-C50C-407E-A947-70E740481C1C}">
                <a14:useLocalDpi xmlns:a14="http://schemas.microsoft.com/office/drawing/2010/main" val="0"/>
              </a:ext>
            </a:extLst>
          </a:blip>
          <a:stretch>
            <a:fillRect/>
          </a:stretch>
        </p:blipFill>
        <p:spPr>
          <a:xfrm>
            <a:off x="8672945" y="5837968"/>
            <a:ext cx="3337900" cy="823349"/>
          </a:xfrm>
          <a:prstGeom prst="rect">
            <a:avLst/>
          </a:prstGeom>
        </p:spPr>
      </p:pic>
    </p:spTree>
    <p:extLst>
      <p:ext uri="{BB962C8B-B14F-4D97-AF65-F5344CB8AC3E}">
        <p14:creationId xmlns:p14="http://schemas.microsoft.com/office/powerpoint/2010/main" val="3953564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30A53D-82A2-2D7D-2FCF-59BC98F8AE3B}"/>
              </a:ext>
            </a:extLst>
          </p:cNvPr>
          <p:cNvSpPr>
            <a:spLocks noGrp="1"/>
          </p:cNvSpPr>
          <p:nvPr>
            <p:ph type="ctrTitle"/>
          </p:nvPr>
        </p:nvSpPr>
        <p:spPr/>
        <p:txBody>
          <a:bodyPr/>
          <a:lstStyle/>
          <a:p>
            <a:r>
              <a:rPr lang="en-US" dirty="0"/>
              <a:t>Are you providing your customers an optimal digital experience? </a:t>
            </a:r>
          </a:p>
        </p:txBody>
      </p:sp>
      <p:sp>
        <p:nvSpPr>
          <p:cNvPr id="6" name="Subtitle 5">
            <a:extLst>
              <a:ext uri="{FF2B5EF4-FFF2-40B4-BE49-F238E27FC236}">
                <a16:creationId xmlns:a16="http://schemas.microsoft.com/office/drawing/2014/main" id="{1DDC86A9-90E9-430B-5A53-96B122E162EF}"/>
              </a:ext>
            </a:extLst>
          </p:cNvPr>
          <p:cNvSpPr>
            <a:spLocks noGrp="1"/>
          </p:cNvSpPr>
          <p:nvPr>
            <p:ph type="subTitle" idx="1"/>
          </p:nvPr>
        </p:nvSpPr>
        <p:spPr/>
        <p:txBody>
          <a:bodyPr/>
          <a:lstStyle/>
          <a:p>
            <a:r>
              <a:rPr lang="en-US" dirty="0"/>
              <a:t>Are you winning at the digitalization game?</a:t>
            </a:r>
          </a:p>
        </p:txBody>
      </p:sp>
      <p:pic>
        <p:nvPicPr>
          <p:cNvPr id="7" name="Picture 6" descr="A black text on a white background">
            <a:extLst>
              <a:ext uri="{FF2B5EF4-FFF2-40B4-BE49-F238E27FC236}">
                <a16:creationId xmlns:a16="http://schemas.microsoft.com/office/drawing/2014/main" id="{92CA560C-F582-EF5C-F7E3-A6C2DE04CBE1}"/>
              </a:ext>
            </a:extLst>
          </p:cNvPr>
          <p:cNvPicPr>
            <a:picLocks noChangeAspect="1"/>
          </p:cNvPicPr>
          <p:nvPr/>
        </p:nvPicPr>
        <p:blipFill>
          <a:blip r:embed="rId2">
            <a:clrChange>
              <a:clrFrom>
                <a:srgbClr val="FFFFFF"/>
              </a:clrFrom>
              <a:clrTo>
                <a:srgbClr val="FFFFFF">
                  <a:alpha val="0"/>
                </a:srgbClr>
              </a:clrTo>
            </a:clrChange>
            <a:lum bright="70000" contrast="-70000"/>
            <a:alphaModFix amt="35000"/>
            <a:extLst>
              <a:ext uri="{28A0092B-C50C-407E-A947-70E740481C1C}">
                <a14:useLocalDpi xmlns:a14="http://schemas.microsoft.com/office/drawing/2010/main" val="0"/>
              </a:ext>
            </a:extLst>
          </a:blip>
          <a:stretch>
            <a:fillRect/>
          </a:stretch>
        </p:blipFill>
        <p:spPr>
          <a:xfrm>
            <a:off x="8672945" y="5837968"/>
            <a:ext cx="3337900" cy="823349"/>
          </a:xfrm>
          <a:prstGeom prst="rect">
            <a:avLst/>
          </a:prstGeom>
        </p:spPr>
      </p:pic>
    </p:spTree>
    <p:extLst>
      <p:ext uri="{BB962C8B-B14F-4D97-AF65-F5344CB8AC3E}">
        <p14:creationId xmlns:p14="http://schemas.microsoft.com/office/powerpoint/2010/main" val="4061508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4B0FA309-807F-4C17-98EF-A3BA7388E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2642A87B-CAE9-4F8F-B293-28388E45D9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8" name="Rectangle 27">
            <a:extLst>
              <a:ext uri="{FF2B5EF4-FFF2-40B4-BE49-F238E27FC236}">
                <a16:creationId xmlns:a16="http://schemas.microsoft.com/office/drawing/2014/main" id="{C8FA1749-B91A-40E7-AD01-0B9C9C6AF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3B7A934F-FFF7-4353-83D3-4EF66E93EE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32" name="Rectangle 31">
            <a:extLst>
              <a:ext uri="{FF2B5EF4-FFF2-40B4-BE49-F238E27FC236}">
                <a16:creationId xmlns:a16="http://schemas.microsoft.com/office/drawing/2014/main" id="{700676C8-6DE8-47DD-9A23-D42063A12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EA0245A-E0C6-1E75-C226-B23515C4B43E}"/>
              </a:ext>
            </a:extLst>
          </p:cNvPr>
          <p:cNvSpPr>
            <a:spLocks noGrp="1"/>
          </p:cNvSpPr>
          <p:nvPr>
            <p:ph type="title"/>
          </p:nvPr>
        </p:nvSpPr>
        <p:spPr>
          <a:xfrm>
            <a:off x="680321" y="2063262"/>
            <a:ext cx="3739279" cy="2661052"/>
          </a:xfrm>
        </p:spPr>
        <p:txBody>
          <a:bodyPr>
            <a:normAutofit/>
          </a:bodyPr>
          <a:lstStyle/>
          <a:p>
            <a:pPr algn="r"/>
            <a:r>
              <a:rPr lang="en-US" sz="4100" dirty="0">
                <a:solidFill>
                  <a:srgbClr val="FFFFFF"/>
                </a:solidFill>
              </a:rPr>
              <a:t>Is digitalization a </a:t>
            </a:r>
            <a:r>
              <a:rPr lang="en-US" sz="4100" b="1" dirty="0">
                <a:solidFill>
                  <a:srgbClr val="FFFFFF"/>
                </a:solidFill>
              </a:rPr>
              <a:t>focus</a:t>
            </a:r>
            <a:r>
              <a:rPr lang="en-US" sz="4100" dirty="0">
                <a:solidFill>
                  <a:srgbClr val="FFFFFF"/>
                </a:solidFill>
              </a:rPr>
              <a:t> for your company?</a:t>
            </a:r>
          </a:p>
        </p:txBody>
      </p:sp>
      <p:sp>
        <p:nvSpPr>
          <p:cNvPr id="3" name="Content Placeholder 2">
            <a:extLst>
              <a:ext uri="{FF2B5EF4-FFF2-40B4-BE49-F238E27FC236}">
                <a16:creationId xmlns:a16="http://schemas.microsoft.com/office/drawing/2014/main" id="{AF55DE0A-2947-96A6-F75E-DD7AD60A5112}"/>
              </a:ext>
            </a:extLst>
          </p:cNvPr>
          <p:cNvSpPr>
            <a:spLocks noGrp="1"/>
          </p:cNvSpPr>
          <p:nvPr>
            <p:ph idx="1"/>
          </p:nvPr>
        </p:nvSpPr>
        <p:spPr>
          <a:xfrm>
            <a:off x="5081551" y="661106"/>
            <a:ext cx="6931292" cy="5503101"/>
          </a:xfrm>
        </p:spPr>
        <p:txBody>
          <a:bodyPr anchor="ctr">
            <a:normAutofit/>
          </a:bodyPr>
          <a:lstStyle/>
          <a:p>
            <a:pPr marL="0" indent="0">
              <a:buNone/>
            </a:pPr>
            <a:r>
              <a:rPr lang="en-US" sz="2800" b="0" i="0" dirty="0">
                <a:solidFill>
                  <a:srgbClr val="FFFFFF"/>
                </a:solidFill>
                <a:effectLst/>
                <a:latin typeface="McKinsey Sans"/>
              </a:rPr>
              <a:t>McKinsey’s 2022 State of Customer Care Survey has found that customer care is now a strategic focus for companies. Respondents say their top three priorities over the next 12 to 24 months will be: </a:t>
            </a:r>
          </a:p>
          <a:p>
            <a:pPr marL="0" indent="0">
              <a:buNone/>
            </a:pPr>
            <a:endParaRPr lang="en-US" sz="2800" b="0" i="0" dirty="0">
              <a:solidFill>
                <a:srgbClr val="FFFFFF"/>
              </a:solidFill>
              <a:effectLst/>
              <a:latin typeface="McKinsey Sans"/>
            </a:endParaRPr>
          </a:p>
          <a:p>
            <a:pPr marL="457200" indent="-457200">
              <a:buAutoNum type="arabicPeriod"/>
            </a:pPr>
            <a:r>
              <a:rPr lang="en-US" sz="2800" dirty="0">
                <a:solidFill>
                  <a:srgbClr val="FFFFFF"/>
                </a:solidFill>
                <a:latin typeface="McKinsey Sans"/>
              </a:rPr>
              <a:t>R</a:t>
            </a:r>
            <a:r>
              <a:rPr lang="en-US" sz="2800" b="0" i="0" dirty="0">
                <a:solidFill>
                  <a:srgbClr val="FFFFFF"/>
                </a:solidFill>
                <a:effectLst/>
                <a:latin typeface="McKinsey Sans"/>
              </a:rPr>
              <a:t>etaining and developing the best people</a:t>
            </a:r>
          </a:p>
          <a:p>
            <a:pPr marL="457200" indent="-457200">
              <a:buAutoNum type="arabicPeriod"/>
            </a:pPr>
            <a:r>
              <a:rPr lang="en-US" sz="2800" b="0" i="0" strike="noStrike" dirty="0">
                <a:solidFill>
                  <a:srgbClr val="FFFFFF"/>
                </a:solidFill>
                <a:effectLst/>
                <a:latin typeface="McKinsey Sans"/>
              </a:rPr>
              <a:t>Driving a simplified Customer </a:t>
            </a:r>
            <a:r>
              <a:rPr lang="en-US" sz="2800" dirty="0">
                <a:solidFill>
                  <a:srgbClr val="FFFFFF"/>
                </a:solidFill>
                <a:latin typeface="McKinsey Sans"/>
              </a:rPr>
              <a:t>E</a:t>
            </a:r>
            <a:r>
              <a:rPr lang="en-US" sz="2800" b="0" i="0" strike="noStrike" dirty="0">
                <a:solidFill>
                  <a:srgbClr val="FFFFFF"/>
                </a:solidFill>
                <a:effectLst/>
                <a:latin typeface="McKinsey Sans"/>
              </a:rPr>
              <a:t>xperience</a:t>
            </a:r>
            <a:endParaRPr lang="en-US" sz="2800" b="0" i="0" dirty="0">
              <a:solidFill>
                <a:srgbClr val="FFFFFF"/>
              </a:solidFill>
              <a:effectLst/>
              <a:latin typeface="McKinsey Sans"/>
            </a:endParaRPr>
          </a:p>
          <a:p>
            <a:pPr marL="457200" indent="-457200">
              <a:buAutoNum type="arabicPeriod"/>
            </a:pPr>
            <a:r>
              <a:rPr lang="en-US" sz="2800" b="0" i="0" dirty="0">
                <a:solidFill>
                  <a:srgbClr val="FFFFFF"/>
                </a:solidFill>
                <a:effectLst/>
                <a:latin typeface="McKinsey Sans"/>
              </a:rPr>
              <a:t>Building their digital care and advanced analytics ecosystems.</a:t>
            </a:r>
            <a:endParaRPr lang="en-US" sz="2800" dirty="0">
              <a:solidFill>
                <a:srgbClr val="FFFFFF"/>
              </a:solidFill>
            </a:endParaRPr>
          </a:p>
        </p:txBody>
      </p:sp>
      <p:pic>
        <p:nvPicPr>
          <p:cNvPr id="5" name="Picture 4" descr="A black text on a white background">
            <a:extLst>
              <a:ext uri="{FF2B5EF4-FFF2-40B4-BE49-F238E27FC236}">
                <a16:creationId xmlns:a16="http://schemas.microsoft.com/office/drawing/2014/main" id="{34313D00-8B36-DD33-8CD4-E22E1E29FABA}"/>
              </a:ext>
            </a:extLst>
          </p:cNvPr>
          <p:cNvPicPr>
            <a:picLocks noChangeAspect="1"/>
          </p:cNvPicPr>
          <p:nvPr/>
        </p:nvPicPr>
        <p:blipFill>
          <a:blip r:embed="rId4">
            <a:clrChange>
              <a:clrFrom>
                <a:srgbClr val="FFFFFF"/>
              </a:clrFrom>
              <a:clrTo>
                <a:srgbClr val="FFFFFF">
                  <a:alpha val="0"/>
                </a:srgbClr>
              </a:clrTo>
            </a:clrChange>
            <a:lum bright="70000" contrast="-70000"/>
            <a:alphaModFix amt="35000"/>
            <a:extLst>
              <a:ext uri="{28A0092B-C50C-407E-A947-70E740481C1C}">
                <a14:useLocalDpi xmlns:a14="http://schemas.microsoft.com/office/drawing/2010/main" val="0"/>
              </a:ext>
            </a:extLst>
          </a:blip>
          <a:stretch>
            <a:fillRect/>
          </a:stretch>
        </p:blipFill>
        <p:spPr>
          <a:xfrm>
            <a:off x="8672945" y="5837968"/>
            <a:ext cx="3337900" cy="823349"/>
          </a:xfrm>
          <a:prstGeom prst="rect">
            <a:avLst/>
          </a:prstGeom>
        </p:spPr>
      </p:pic>
    </p:spTree>
    <p:extLst>
      <p:ext uri="{BB962C8B-B14F-4D97-AF65-F5344CB8AC3E}">
        <p14:creationId xmlns:p14="http://schemas.microsoft.com/office/powerpoint/2010/main" val="315583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D7481-E2E4-9220-FC0D-E25E8CBD0DCD}"/>
              </a:ext>
            </a:extLst>
          </p:cNvPr>
          <p:cNvSpPr>
            <a:spLocks noGrp="1"/>
          </p:cNvSpPr>
          <p:nvPr>
            <p:ph type="title"/>
          </p:nvPr>
        </p:nvSpPr>
        <p:spPr/>
        <p:txBody>
          <a:bodyPr/>
          <a:lstStyle/>
          <a:p>
            <a:r>
              <a:rPr lang="en-US" dirty="0"/>
              <a:t>How are you prioritizing?</a:t>
            </a:r>
          </a:p>
        </p:txBody>
      </p:sp>
      <p:sp>
        <p:nvSpPr>
          <p:cNvPr id="3" name="Content Placeholder 2">
            <a:extLst>
              <a:ext uri="{FF2B5EF4-FFF2-40B4-BE49-F238E27FC236}">
                <a16:creationId xmlns:a16="http://schemas.microsoft.com/office/drawing/2014/main" id="{BCF1D0F4-2CAB-6EC2-ACCC-74868408769D}"/>
              </a:ext>
            </a:extLst>
          </p:cNvPr>
          <p:cNvSpPr>
            <a:spLocks noGrp="1"/>
          </p:cNvSpPr>
          <p:nvPr>
            <p:ph idx="1"/>
          </p:nvPr>
        </p:nvSpPr>
        <p:spPr/>
        <p:txBody>
          <a:bodyPr>
            <a:noAutofit/>
          </a:bodyPr>
          <a:lstStyle/>
          <a:p>
            <a:pPr marL="0" indent="0" algn="ctr">
              <a:buNone/>
            </a:pPr>
            <a:r>
              <a:rPr lang="en-US" sz="3200" b="0" i="0" dirty="0">
                <a:effectLst/>
                <a:latin typeface="McKinsey Sans"/>
              </a:rPr>
              <a:t>With challenges on all fronts, the question now confronting leaders is how best to prioritize investment across </a:t>
            </a:r>
            <a:r>
              <a:rPr lang="en-US" sz="3600" b="1" i="0" dirty="0">
                <a:effectLst/>
                <a:latin typeface="McKinsey Sans"/>
              </a:rPr>
              <a:t>the people, operations, and technology aspects of their customer care strategies</a:t>
            </a:r>
            <a:r>
              <a:rPr lang="en-US" sz="3200" b="0" i="0" dirty="0">
                <a:effectLst/>
                <a:latin typeface="McKinsey Sans"/>
              </a:rPr>
              <a:t>. Knowing where to focus or what to do first isn’t easy, and businesses need to move quickly. Companies that don’t invest in this area face the possibility of further talent attrition, customer dissatisfaction, and even loss of market share.</a:t>
            </a:r>
            <a:endParaRPr lang="en-US" sz="3200" dirty="0"/>
          </a:p>
        </p:txBody>
      </p:sp>
      <p:pic>
        <p:nvPicPr>
          <p:cNvPr id="4" name="Picture 3" descr="A black text on a white background">
            <a:extLst>
              <a:ext uri="{FF2B5EF4-FFF2-40B4-BE49-F238E27FC236}">
                <a16:creationId xmlns:a16="http://schemas.microsoft.com/office/drawing/2014/main" id="{55E14FFC-EBC8-AD21-CC51-02FF427794BA}"/>
              </a:ext>
            </a:extLst>
          </p:cNvPr>
          <p:cNvPicPr>
            <a:picLocks noChangeAspect="1"/>
          </p:cNvPicPr>
          <p:nvPr/>
        </p:nvPicPr>
        <p:blipFill>
          <a:blip r:embed="rId2">
            <a:clrChange>
              <a:clrFrom>
                <a:srgbClr val="FFFFFF"/>
              </a:clrFrom>
              <a:clrTo>
                <a:srgbClr val="FFFFFF">
                  <a:alpha val="0"/>
                </a:srgbClr>
              </a:clrTo>
            </a:clrChange>
            <a:lum bright="70000" contrast="-70000"/>
            <a:alphaModFix amt="35000"/>
            <a:extLst>
              <a:ext uri="{28A0092B-C50C-407E-A947-70E740481C1C}">
                <a14:useLocalDpi xmlns:a14="http://schemas.microsoft.com/office/drawing/2010/main" val="0"/>
              </a:ext>
            </a:extLst>
          </a:blip>
          <a:stretch>
            <a:fillRect/>
          </a:stretch>
        </p:blipFill>
        <p:spPr>
          <a:xfrm>
            <a:off x="8672945" y="5837968"/>
            <a:ext cx="3337900" cy="823349"/>
          </a:xfrm>
          <a:prstGeom prst="rect">
            <a:avLst/>
          </a:prstGeom>
        </p:spPr>
      </p:pic>
    </p:spTree>
    <p:extLst>
      <p:ext uri="{BB962C8B-B14F-4D97-AF65-F5344CB8AC3E}">
        <p14:creationId xmlns:p14="http://schemas.microsoft.com/office/powerpoint/2010/main" val="3148071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0F5C32-8866-7A2C-5EB7-D690039C93B4}"/>
              </a:ext>
            </a:extLst>
          </p:cNvPr>
          <p:cNvSpPr>
            <a:spLocks noGrp="1"/>
          </p:cNvSpPr>
          <p:nvPr>
            <p:ph type="title"/>
          </p:nvPr>
        </p:nvSpPr>
        <p:spPr/>
        <p:txBody>
          <a:bodyPr/>
          <a:lstStyle/>
          <a:p>
            <a:r>
              <a:rPr lang="en-US" dirty="0"/>
              <a:t>Customer Experience - Journey Mapping</a:t>
            </a:r>
          </a:p>
        </p:txBody>
      </p:sp>
      <p:sp>
        <p:nvSpPr>
          <p:cNvPr id="5" name="Content Placeholder 4">
            <a:extLst>
              <a:ext uri="{FF2B5EF4-FFF2-40B4-BE49-F238E27FC236}">
                <a16:creationId xmlns:a16="http://schemas.microsoft.com/office/drawing/2014/main" id="{F7CBC809-C110-20F1-1ED6-2680022EC7D7}"/>
              </a:ext>
            </a:extLst>
          </p:cNvPr>
          <p:cNvSpPr>
            <a:spLocks noGrp="1"/>
          </p:cNvSpPr>
          <p:nvPr>
            <p:ph sz="half" idx="1"/>
          </p:nvPr>
        </p:nvSpPr>
        <p:spPr>
          <a:xfrm>
            <a:off x="680319" y="2336873"/>
            <a:ext cx="10211967" cy="3599316"/>
          </a:xfrm>
        </p:spPr>
        <p:txBody>
          <a:bodyPr>
            <a:normAutofit/>
          </a:bodyPr>
          <a:lstStyle/>
          <a:p>
            <a:pPr algn="l" fontAlgn="base">
              <a:buFont typeface="Arial" panose="020B0604020202020204" pitchFamily="34" charset="0"/>
              <a:buChar char="•"/>
            </a:pPr>
            <a:r>
              <a:rPr lang="en-US" b="1" dirty="0">
                <a:effectLst/>
                <a:latin typeface="+mj-lt"/>
              </a:rPr>
              <a:t>Understand the experience strategy</a:t>
            </a:r>
          </a:p>
          <a:p>
            <a:pPr lvl="1" fontAlgn="base"/>
            <a:r>
              <a:rPr lang="en-US" b="1" dirty="0">
                <a:effectLst/>
                <a:latin typeface="+mj-lt"/>
              </a:rPr>
              <a:t> </a:t>
            </a:r>
            <a:r>
              <a:rPr lang="en-US" b="0" dirty="0">
                <a:effectLst/>
                <a:latin typeface="+mj-lt"/>
              </a:rPr>
              <a:t>Identify each channel and touch point along the customer journey.</a:t>
            </a:r>
          </a:p>
          <a:p>
            <a:pPr algn="l" fontAlgn="base">
              <a:buFont typeface="Arial" panose="020B0604020202020204" pitchFamily="34" charset="0"/>
              <a:buChar char="•"/>
            </a:pPr>
            <a:r>
              <a:rPr lang="en-US" b="1" dirty="0">
                <a:effectLst/>
                <a:latin typeface="+mj-lt"/>
              </a:rPr>
              <a:t>Make sure they’re connected</a:t>
            </a:r>
          </a:p>
          <a:p>
            <a:pPr lvl="1" fontAlgn="base"/>
            <a:r>
              <a:rPr lang="en-US" b="0" dirty="0">
                <a:effectLst/>
                <a:latin typeface="+mj-lt"/>
              </a:rPr>
              <a:t>The channels and touch points should create a congruent experience for customers.</a:t>
            </a:r>
          </a:p>
          <a:p>
            <a:pPr algn="l" fontAlgn="base">
              <a:buFont typeface="Arial" panose="020B0604020202020204" pitchFamily="34" charset="0"/>
              <a:buChar char="•"/>
            </a:pPr>
            <a:r>
              <a:rPr lang="en-US" b="1" dirty="0">
                <a:effectLst/>
                <a:latin typeface="+mj-lt"/>
              </a:rPr>
              <a:t>Design with human-centered factors at the forefront</a:t>
            </a:r>
            <a:endParaRPr lang="en-US" dirty="0">
              <a:latin typeface="+mj-lt"/>
            </a:endParaRPr>
          </a:p>
          <a:p>
            <a:pPr lvl="1" fontAlgn="base"/>
            <a:r>
              <a:rPr lang="en-US" b="0" dirty="0">
                <a:effectLst/>
                <a:latin typeface="+mj-lt"/>
              </a:rPr>
              <a:t> Consider the entire service experience, including the customer, talent, and third-party service providers.</a:t>
            </a:r>
          </a:p>
        </p:txBody>
      </p:sp>
      <p:pic>
        <p:nvPicPr>
          <p:cNvPr id="7" name="Picture 6" descr="A black text on a white background">
            <a:extLst>
              <a:ext uri="{FF2B5EF4-FFF2-40B4-BE49-F238E27FC236}">
                <a16:creationId xmlns:a16="http://schemas.microsoft.com/office/drawing/2014/main" id="{A3F18CB0-6F9E-D060-0902-50B9DDC44FA9}"/>
              </a:ext>
            </a:extLst>
          </p:cNvPr>
          <p:cNvPicPr>
            <a:picLocks noChangeAspect="1"/>
          </p:cNvPicPr>
          <p:nvPr/>
        </p:nvPicPr>
        <p:blipFill>
          <a:blip r:embed="rId2">
            <a:clrChange>
              <a:clrFrom>
                <a:srgbClr val="FFFFFF"/>
              </a:clrFrom>
              <a:clrTo>
                <a:srgbClr val="FFFFFF">
                  <a:alpha val="0"/>
                </a:srgbClr>
              </a:clrTo>
            </a:clrChange>
            <a:lum bright="70000" contrast="-70000"/>
            <a:alphaModFix amt="35000"/>
            <a:extLst>
              <a:ext uri="{28A0092B-C50C-407E-A947-70E740481C1C}">
                <a14:useLocalDpi xmlns:a14="http://schemas.microsoft.com/office/drawing/2010/main" val="0"/>
              </a:ext>
            </a:extLst>
          </a:blip>
          <a:stretch>
            <a:fillRect/>
          </a:stretch>
        </p:blipFill>
        <p:spPr>
          <a:xfrm>
            <a:off x="8672945" y="5837968"/>
            <a:ext cx="3337900" cy="823349"/>
          </a:xfrm>
          <a:prstGeom prst="rect">
            <a:avLst/>
          </a:prstGeom>
        </p:spPr>
      </p:pic>
    </p:spTree>
    <p:extLst>
      <p:ext uri="{BB962C8B-B14F-4D97-AF65-F5344CB8AC3E}">
        <p14:creationId xmlns:p14="http://schemas.microsoft.com/office/powerpoint/2010/main" val="884632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BBBA2-199E-AE39-1715-3F5BFDEF7BC8}"/>
              </a:ext>
            </a:extLst>
          </p:cNvPr>
          <p:cNvSpPr>
            <a:spLocks noGrp="1"/>
          </p:cNvSpPr>
          <p:nvPr>
            <p:ph type="title"/>
          </p:nvPr>
        </p:nvSpPr>
        <p:spPr/>
        <p:txBody>
          <a:bodyPr/>
          <a:lstStyle/>
          <a:p>
            <a:r>
              <a:rPr lang="en-US" dirty="0">
                <a:latin typeface="+mj-lt"/>
              </a:rPr>
              <a:t>The industry has been expanding to digital customer experience</a:t>
            </a:r>
          </a:p>
        </p:txBody>
      </p:sp>
      <p:sp>
        <p:nvSpPr>
          <p:cNvPr id="3" name="Content Placeholder 2">
            <a:extLst>
              <a:ext uri="{FF2B5EF4-FFF2-40B4-BE49-F238E27FC236}">
                <a16:creationId xmlns:a16="http://schemas.microsoft.com/office/drawing/2014/main" id="{9867C980-C8DE-40C7-A237-CD7F33353231}"/>
              </a:ext>
            </a:extLst>
          </p:cNvPr>
          <p:cNvSpPr>
            <a:spLocks noGrp="1"/>
          </p:cNvSpPr>
          <p:nvPr>
            <p:ph idx="1"/>
          </p:nvPr>
        </p:nvSpPr>
        <p:spPr/>
        <p:txBody>
          <a:bodyPr>
            <a:normAutofit/>
          </a:bodyPr>
          <a:lstStyle/>
          <a:p>
            <a:r>
              <a:rPr lang="en-US" i="0" dirty="0">
                <a:effectLst/>
                <a:latin typeface="+mj-lt"/>
              </a:rPr>
              <a:t>Artificial intelligence </a:t>
            </a:r>
          </a:p>
          <a:p>
            <a:pPr lvl="2"/>
            <a:r>
              <a:rPr lang="en-US" sz="2200" i="0" dirty="0">
                <a:effectLst/>
                <a:latin typeface="+mj-lt"/>
              </a:rPr>
              <a:t>It can integrate two marketing tactics—getting the right offers to customers at the right time and delivering great post-sales service—to make the customer experience even better.</a:t>
            </a:r>
          </a:p>
          <a:p>
            <a:r>
              <a:rPr lang="en-US" i="0" u="none" strike="noStrike" baseline="0" dirty="0">
                <a:latin typeface="+mj-lt"/>
              </a:rPr>
              <a:t>Using mobile devices for interaction</a:t>
            </a:r>
          </a:p>
          <a:p>
            <a:pPr lvl="2"/>
            <a:r>
              <a:rPr lang="en-US" dirty="0">
                <a:latin typeface="+mj-lt"/>
              </a:rPr>
              <a:t>Service anytime,  anywhere! </a:t>
            </a:r>
            <a:endParaRPr lang="en-US" i="0" u="none" strike="noStrike" baseline="0" dirty="0">
              <a:latin typeface="+mj-lt"/>
            </a:endParaRPr>
          </a:p>
          <a:p>
            <a:r>
              <a:rPr lang="en-US" dirty="0">
                <a:latin typeface="+mj-lt"/>
              </a:rPr>
              <a:t>D</a:t>
            </a:r>
            <a:r>
              <a:rPr lang="en-US" i="0" u="none" strike="noStrike" baseline="0" dirty="0">
                <a:latin typeface="+mj-lt"/>
              </a:rPr>
              <a:t>eploying predictive analytics for information </a:t>
            </a:r>
          </a:p>
          <a:p>
            <a:r>
              <a:rPr lang="en-US" i="0" u="none" strike="noStrike" baseline="0" dirty="0">
                <a:latin typeface="+mj-lt"/>
              </a:rPr>
              <a:t>Enabling cloud architectures for computation</a:t>
            </a:r>
            <a:endParaRPr lang="en-US" dirty="0">
              <a:latin typeface="+mj-lt"/>
            </a:endParaRPr>
          </a:p>
        </p:txBody>
      </p:sp>
      <p:pic>
        <p:nvPicPr>
          <p:cNvPr id="6" name="Picture 5" descr="A black text on a white background">
            <a:extLst>
              <a:ext uri="{FF2B5EF4-FFF2-40B4-BE49-F238E27FC236}">
                <a16:creationId xmlns:a16="http://schemas.microsoft.com/office/drawing/2014/main" id="{1ADF60BC-99FA-C5C7-DA29-9B41CEF22C4E}"/>
              </a:ext>
            </a:extLst>
          </p:cNvPr>
          <p:cNvPicPr>
            <a:picLocks noChangeAspect="1"/>
          </p:cNvPicPr>
          <p:nvPr/>
        </p:nvPicPr>
        <p:blipFill>
          <a:blip r:embed="rId2">
            <a:clrChange>
              <a:clrFrom>
                <a:srgbClr val="FFFFFF"/>
              </a:clrFrom>
              <a:clrTo>
                <a:srgbClr val="FFFFFF">
                  <a:alpha val="0"/>
                </a:srgbClr>
              </a:clrTo>
            </a:clrChange>
            <a:lum bright="70000" contrast="-70000"/>
            <a:alphaModFix amt="35000"/>
            <a:extLst>
              <a:ext uri="{28A0092B-C50C-407E-A947-70E740481C1C}">
                <a14:useLocalDpi xmlns:a14="http://schemas.microsoft.com/office/drawing/2010/main" val="0"/>
              </a:ext>
            </a:extLst>
          </a:blip>
          <a:stretch>
            <a:fillRect/>
          </a:stretch>
        </p:blipFill>
        <p:spPr>
          <a:xfrm>
            <a:off x="8672945" y="5837968"/>
            <a:ext cx="3337900" cy="823349"/>
          </a:xfrm>
          <a:prstGeom prst="rect">
            <a:avLst/>
          </a:prstGeom>
        </p:spPr>
      </p:pic>
    </p:spTree>
    <p:extLst>
      <p:ext uri="{BB962C8B-B14F-4D97-AF65-F5344CB8AC3E}">
        <p14:creationId xmlns:p14="http://schemas.microsoft.com/office/powerpoint/2010/main" val="3640821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F1E6218-B841-B718-28E5-DD1DBA4FFF19}"/>
              </a:ext>
            </a:extLst>
          </p:cNvPr>
          <p:cNvSpPr>
            <a:spLocks noGrp="1"/>
          </p:cNvSpPr>
          <p:nvPr>
            <p:ph type="title"/>
          </p:nvPr>
        </p:nvSpPr>
        <p:spPr>
          <a:xfrm>
            <a:off x="156985" y="758979"/>
            <a:ext cx="9987679" cy="1080938"/>
          </a:xfrm>
        </p:spPr>
        <p:txBody>
          <a:bodyPr/>
          <a:lstStyle/>
          <a:p>
            <a:r>
              <a:rPr lang="en-US" dirty="0"/>
              <a:t>How are you managing CHANGE AND ADOPTION? </a:t>
            </a:r>
          </a:p>
        </p:txBody>
      </p:sp>
      <p:sp>
        <p:nvSpPr>
          <p:cNvPr id="6" name="Content Placeholder 5">
            <a:extLst>
              <a:ext uri="{FF2B5EF4-FFF2-40B4-BE49-F238E27FC236}">
                <a16:creationId xmlns:a16="http://schemas.microsoft.com/office/drawing/2014/main" id="{DA509FAD-9782-086D-FFC9-79C24FFB7649}"/>
              </a:ext>
            </a:extLst>
          </p:cNvPr>
          <p:cNvSpPr>
            <a:spLocks noGrp="1"/>
          </p:cNvSpPr>
          <p:nvPr>
            <p:ph idx="1"/>
          </p:nvPr>
        </p:nvSpPr>
        <p:spPr>
          <a:xfrm>
            <a:off x="930071" y="2941205"/>
            <a:ext cx="9613861" cy="3599316"/>
          </a:xfrm>
        </p:spPr>
        <p:txBody>
          <a:bodyPr>
            <a:normAutofit/>
          </a:bodyPr>
          <a:lstStyle/>
          <a:p>
            <a:pPr marL="0" indent="0" algn="ctr">
              <a:buNone/>
            </a:pPr>
            <a:r>
              <a:rPr lang="en-US" sz="2800" b="0" i="0" dirty="0">
                <a:effectLst/>
                <a:latin typeface="McKinsey Sans"/>
              </a:rPr>
              <a:t>While digital solutions and the shift to self-service channels will solve many of these challenges, they aren’t quite reaching the goal. For most organizations, the vast majority of digital customer contacts require assistance, and o</a:t>
            </a:r>
            <a:r>
              <a:rPr lang="en-US" sz="2800" b="1" i="0" dirty="0">
                <a:effectLst/>
                <a:latin typeface="McKinsey Sans"/>
              </a:rPr>
              <a:t>nly 10 percent of newly built digital platforms are fully scaled or adopted by customers.</a:t>
            </a:r>
            <a:endParaRPr lang="en-US" sz="2800" b="1" dirty="0"/>
          </a:p>
        </p:txBody>
      </p:sp>
      <p:pic>
        <p:nvPicPr>
          <p:cNvPr id="8" name="Picture 7" descr="A black text on a white background">
            <a:extLst>
              <a:ext uri="{FF2B5EF4-FFF2-40B4-BE49-F238E27FC236}">
                <a16:creationId xmlns:a16="http://schemas.microsoft.com/office/drawing/2014/main" id="{4B9771ED-C892-DDFE-C27B-DDE72BC39039}"/>
              </a:ext>
            </a:extLst>
          </p:cNvPr>
          <p:cNvPicPr>
            <a:picLocks noChangeAspect="1"/>
          </p:cNvPicPr>
          <p:nvPr/>
        </p:nvPicPr>
        <p:blipFill>
          <a:blip r:embed="rId2">
            <a:clrChange>
              <a:clrFrom>
                <a:srgbClr val="FFFFFF"/>
              </a:clrFrom>
              <a:clrTo>
                <a:srgbClr val="FFFFFF">
                  <a:alpha val="0"/>
                </a:srgbClr>
              </a:clrTo>
            </a:clrChange>
            <a:lum bright="70000" contrast="-70000"/>
            <a:alphaModFix amt="35000"/>
            <a:extLst>
              <a:ext uri="{28A0092B-C50C-407E-A947-70E740481C1C}">
                <a14:useLocalDpi xmlns:a14="http://schemas.microsoft.com/office/drawing/2010/main" val="0"/>
              </a:ext>
            </a:extLst>
          </a:blip>
          <a:stretch>
            <a:fillRect/>
          </a:stretch>
        </p:blipFill>
        <p:spPr>
          <a:xfrm>
            <a:off x="8672945" y="5837968"/>
            <a:ext cx="3337900" cy="823349"/>
          </a:xfrm>
          <a:prstGeom prst="rect">
            <a:avLst/>
          </a:prstGeom>
        </p:spPr>
      </p:pic>
    </p:spTree>
    <p:extLst>
      <p:ext uri="{BB962C8B-B14F-4D97-AF65-F5344CB8AC3E}">
        <p14:creationId xmlns:p14="http://schemas.microsoft.com/office/powerpoint/2010/main" val="116341589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1406</TotalTime>
  <Words>415</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McKinsey Sans</vt:lpstr>
      <vt:lpstr>Trebuchet MS</vt:lpstr>
      <vt:lpstr>Berlin</vt:lpstr>
      <vt:lpstr>Empowering A Connected Customer Experience</vt:lpstr>
      <vt:lpstr>PowerPoint Presentation</vt:lpstr>
      <vt:lpstr>Are you providing your customers an optimal digital experience? </vt:lpstr>
      <vt:lpstr>Is digitalization a focus for your company?</vt:lpstr>
      <vt:lpstr>How are you prioritizing?</vt:lpstr>
      <vt:lpstr>Customer Experience - Journey Mapping</vt:lpstr>
      <vt:lpstr>The industry has been expanding to digital customer experience</vt:lpstr>
      <vt:lpstr>How are you managing CHANGE AND ADOPTION?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Empowering A Connected Customer Experience</dc:title>
  <dc:creator>Carol Barton</dc:creator>
  <cp:lastModifiedBy>Carol Barton</cp:lastModifiedBy>
  <cp:revision>1</cp:revision>
  <dcterms:created xsi:type="dcterms:W3CDTF">2023-04-17T11:55:07Z</dcterms:created>
  <dcterms:modified xsi:type="dcterms:W3CDTF">2023-04-18T11:22:02Z</dcterms:modified>
</cp:coreProperties>
</file>