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1" r:id="rId7"/>
    <p:sldId id="263" r:id="rId8"/>
    <p:sldId id="265" r:id="rId9"/>
    <p:sldId id="266" r:id="rId10"/>
    <p:sldId id="264"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12E8BD-C765-4E8B-9BF7-0A86348E1384}"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93254-7847-4597-8E9F-EA4C13E890DC}" type="slidenum">
              <a:rPr lang="en-US" smtClean="0"/>
              <a:t>‹#›</a:t>
            </a:fld>
            <a:endParaRPr lang="en-US"/>
          </a:p>
        </p:txBody>
      </p:sp>
    </p:spTree>
    <p:extLst>
      <p:ext uri="{BB962C8B-B14F-4D97-AF65-F5344CB8AC3E}">
        <p14:creationId xmlns:p14="http://schemas.microsoft.com/office/powerpoint/2010/main" val="3078237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12E8BD-C765-4E8B-9BF7-0A86348E1384}"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93254-7847-4597-8E9F-EA4C13E890DC}" type="slidenum">
              <a:rPr lang="en-US" smtClean="0"/>
              <a:t>‹#›</a:t>
            </a:fld>
            <a:endParaRPr lang="en-US"/>
          </a:p>
        </p:txBody>
      </p:sp>
    </p:spTree>
    <p:extLst>
      <p:ext uri="{BB962C8B-B14F-4D97-AF65-F5344CB8AC3E}">
        <p14:creationId xmlns:p14="http://schemas.microsoft.com/office/powerpoint/2010/main" val="416898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12E8BD-C765-4E8B-9BF7-0A86348E1384}"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93254-7847-4597-8E9F-EA4C13E890D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11009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12E8BD-C765-4E8B-9BF7-0A86348E1384}"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93254-7847-4597-8E9F-EA4C13E890DC}" type="slidenum">
              <a:rPr lang="en-US" smtClean="0"/>
              <a:t>‹#›</a:t>
            </a:fld>
            <a:endParaRPr lang="en-US"/>
          </a:p>
        </p:txBody>
      </p:sp>
    </p:spTree>
    <p:extLst>
      <p:ext uri="{BB962C8B-B14F-4D97-AF65-F5344CB8AC3E}">
        <p14:creationId xmlns:p14="http://schemas.microsoft.com/office/powerpoint/2010/main" val="3652277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12E8BD-C765-4E8B-9BF7-0A86348E1384}"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93254-7847-4597-8E9F-EA4C13E890D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72944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12E8BD-C765-4E8B-9BF7-0A86348E1384}"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93254-7847-4597-8E9F-EA4C13E890DC}" type="slidenum">
              <a:rPr lang="en-US" smtClean="0"/>
              <a:t>‹#›</a:t>
            </a:fld>
            <a:endParaRPr lang="en-US"/>
          </a:p>
        </p:txBody>
      </p:sp>
    </p:spTree>
    <p:extLst>
      <p:ext uri="{BB962C8B-B14F-4D97-AF65-F5344CB8AC3E}">
        <p14:creationId xmlns:p14="http://schemas.microsoft.com/office/powerpoint/2010/main" val="864905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12E8BD-C765-4E8B-9BF7-0A86348E1384}"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93254-7847-4597-8E9F-EA4C13E890DC}" type="slidenum">
              <a:rPr lang="en-US" smtClean="0"/>
              <a:t>‹#›</a:t>
            </a:fld>
            <a:endParaRPr lang="en-US"/>
          </a:p>
        </p:txBody>
      </p:sp>
    </p:spTree>
    <p:extLst>
      <p:ext uri="{BB962C8B-B14F-4D97-AF65-F5344CB8AC3E}">
        <p14:creationId xmlns:p14="http://schemas.microsoft.com/office/powerpoint/2010/main" val="245354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12E8BD-C765-4E8B-9BF7-0A86348E1384}"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93254-7847-4597-8E9F-EA4C13E890DC}" type="slidenum">
              <a:rPr lang="en-US" smtClean="0"/>
              <a:t>‹#›</a:t>
            </a:fld>
            <a:endParaRPr lang="en-US"/>
          </a:p>
        </p:txBody>
      </p:sp>
    </p:spTree>
    <p:extLst>
      <p:ext uri="{BB962C8B-B14F-4D97-AF65-F5344CB8AC3E}">
        <p14:creationId xmlns:p14="http://schemas.microsoft.com/office/powerpoint/2010/main" val="2817161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12E8BD-C765-4E8B-9BF7-0A86348E1384}"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93254-7847-4597-8E9F-EA4C13E890DC}" type="slidenum">
              <a:rPr lang="en-US" smtClean="0"/>
              <a:t>‹#›</a:t>
            </a:fld>
            <a:endParaRPr lang="en-US"/>
          </a:p>
        </p:txBody>
      </p:sp>
    </p:spTree>
    <p:extLst>
      <p:ext uri="{BB962C8B-B14F-4D97-AF65-F5344CB8AC3E}">
        <p14:creationId xmlns:p14="http://schemas.microsoft.com/office/powerpoint/2010/main" val="859080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12E8BD-C765-4E8B-9BF7-0A86348E1384}" type="datetimeFigureOut">
              <a:rPr lang="en-US" smtClean="0"/>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93254-7847-4597-8E9F-EA4C13E890DC}" type="slidenum">
              <a:rPr lang="en-US" smtClean="0"/>
              <a:t>‹#›</a:t>
            </a:fld>
            <a:endParaRPr lang="en-US"/>
          </a:p>
        </p:txBody>
      </p:sp>
    </p:spTree>
    <p:extLst>
      <p:ext uri="{BB962C8B-B14F-4D97-AF65-F5344CB8AC3E}">
        <p14:creationId xmlns:p14="http://schemas.microsoft.com/office/powerpoint/2010/main" val="226281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12E8BD-C765-4E8B-9BF7-0A86348E1384}"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93254-7847-4597-8E9F-EA4C13E890DC}" type="slidenum">
              <a:rPr lang="en-US" smtClean="0"/>
              <a:t>‹#›</a:t>
            </a:fld>
            <a:endParaRPr lang="en-US"/>
          </a:p>
        </p:txBody>
      </p:sp>
    </p:spTree>
    <p:extLst>
      <p:ext uri="{BB962C8B-B14F-4D97-AF65-F5344CB8AC3E}">
        <p14:creationId xmlns:p14="http://schemas.microsoft.com/office/powerpoint/2010/main" val="101547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12E8BD-C765-4E8B-9BF7-0A86348E1384}" type="datetimeFigureOut">
              <a:rPr lang="en-US" smtClean="0"/>
              <a:t>4/17/2017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93254-7847-4597-8E9F-EA4C13E890DC}" type="slidenum">
              <a:rPr lang="en-US" smtClean="0"/>
              <a:t>‹#›</a:t>
            </a:fld>
            <a:endParaRPr lang="en-US"/>
          </a:p>
        </p:txBody>
      </p:sp>
    </p:spTree>
    <p:extLst>
      <p:ext uri="{BB962C8B-B14F-4D97-AF65-F5344CB8AC3E}">
        <p14:creationId xmlns:p14="http://schemas.microsoft.com/office/powerpoint/2010/main" val="3133236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12E8BD-C765-4E8B-9BF7-0A86348E1384}" type="datetimeFigureOut">
              <a:rPr lang="en-US" smtClean="0"/>
              <a:t>4/17/2017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E93254-7847-4597-8E9F-EA4C13E890DC}" type="slidenum">
              <a:rPr lang="en-US" smtClean="0"/>
              <a:t>‹#›</a:t>
            </a:fld>
            <a:endParaRPr lang="en-US"/>
          </a:p>
        </p:txBody>
      </p:sp>
    </p:spTree>
    <p:extLst>
      <p:ext uri="{BB962C8B-B14F-4D97-AF65-F5344CB8AC3E}">
        <p14:creationId xmlns:p14="http://schemas.microsoft.com/office/powerpoint/2010/main" val="3917952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12E8BD-C765-4E8B-9BF7-0A86348E1384}" type="datetimeFigureOut">
              <a:rPr lang="en-US" smtClean="0"/>
              <a:t>4/17/2017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93254-7847-4597-8E9F-EA4C13E890DC}" type="slidenum">
              <a:rPr lang="en-US" smtClean="0"/>
              <a:t>‹#›</a:t>
            </a:fld>
            <a:endParaRPr lang="en-US"/>
          </a:p>
        </p:txBody>
      </p:sp>
    </p:spTree>
    <p:extLst>
      <p:ext uri="{BB962C8B-B14F-4D97-AF65-F5344CB8AC3E}">
        <p14:creationId xmlns:p14="http://schemas.microsoft.com/office/powerpoint/2010/main" val="199803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12E8BD-C765-4E8B-9BF7-0A86348E1384}"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93254-7847-4597-8E9F-EA4C13E890DC}" type="slidenum">
              <a:rPr lang="en-US" smtClean="0"/>
              <a:t>‹#›</a:t>
            </a:fld>
            <a:endParaRPr lang="en-US"/>
          </a:p>
        </p:txBody>
      </p:sp>
    </p:spTree>
    <p:extLst>
      <p:ext uri="{BB962C8B-B14F-4D97-AF65-F5344CB8AC3E}">
        <p14:creationId xmlns:p14="http://schemas.microsoft.com/office/powerpoint/2010/main" val="407822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712E8BD-C765-4E8B-9BF7-0A86348E1384}" type="datetimeFigureOut">
              <a:rPr lang="en-US" smtClean="0"/>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93254-7847-4597-8E9F-EA4C13E890DC}" type="slidenum">
              <a:rPr lang="en-US" smtClean="0"/>
              <a:t>‹#›</a:t>
            </a:fld>
            <a:endParaRPr lang="en-US"/>
          </a:p>
        </p:txBody>
      </p:sp>
    </p:spTree>
    <p:extLst>
      <p:ext uri="{BB962C8B-B14F-4D97-AF65-F5344CB8AC3E}">
        <p14:creationId xmlns:p14="http://schemas.microsoft.com/office/powerpoint/2010/main" val="2670771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12E8BD-C765-4E8B-9BF7-0A86348E1384}" type="datetimeFigureOut">
              <a:rPr lang="en-US" smtClean="0"/>
              <a:t>4/17/2017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7E93254-7847-4597-8E9F-EA4C13E890DC}" type="slidenum">
              <a:rPr lang="en-US" smtClean="0"/>
              <a:t>‹#›</a:t>
            </a:fld>
            <a:endParaRPr lang="en-US"/>
          </a:p>
        </p:txBody>
      </p:sp>
    </p:spTree>
    <p:extLst>
      <p:ext uri="{BB962C8B-B14F-4D97-AF65-F5344CB8AC3E}">
        <p14:creationId xmlns:p14="http://schemas.microsoft.com/office/powerpoint/2010/main" val="1419749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OqmdLcyES_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Continuous Improvement</a:t>
            </a:r>
          </a:p>
        </p:txBody>
      </p:sp>
      <p:sp>
        <p:nvSpPr>
          <p:cNvPr id="3" name="Subtitle 2"/>
          <p:cNvSpPr>
            <a:spLocks noGrp="1"/>
          </p:cNvSpPr>
          <p:nvPr>
            <p:ph type="subTitle" idx="1"/>
          </p:nvPr>
        </p:nvSpPr>
        <p:spPr/>
        <p:txBody>
          <a:bodyPr/>
          <a:lstStyle/>
          <a:p>
            <a:r>
              <a:rPr lang="en-US" dirty="0"/>
              <a:t>Cristina Barillas</a:t>
            </a:r>
          </a:p>
          <a:p>
            <a:r>
              <a:rPr lang="en-US" dirty="0"/>
              <a:t>Sean Charles</a:t>
            </a:r>
          </a:p>
        </p:txBody>
      </p:sp>
    </p:spTree>
    <p:extLst>
      <p:ext uri="{BB962C8B-B14F-4D97-AF65-F5344CB8AC3E}">
        <p14:creationId xmlns:p14="http://schemas.microsoft.com/office/powerpoint/2010/main" val="3170467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Thoughts</a:t>
            </a:r>
          </a:p>
        </p:txBody>
      </p:sp>
      <p:sp>
        <p:nvSpPr>
          <p:cNvPr id="3" name="Content Placeholder 2"/>
          <p:cNvSpPr>
            <a:spLocks noGrp="1"/>
          </p:cNvSpPr>
          <p:nvPr>
            <p:ph idx="1"/>
          </p:nvPr>
        </p:nvSpPr>
        <p:spPr>
          <a:xfrm>
            <a:off x="568277" y="1556581"/>
            <a:ext cx="8596668" cy="4089210"/>
          </a:xfrm>
        </p:spPr>
        <p:txBody>
          <a:bodyPr>
            <a:normAutofit/>
          </a:bodyPr>
          <a:lstStyle/>
          <a:p>
            <a:pPr>
              <a:buFont typeface="Wingdings" panose="05000000000000000000" pitchFamily="2" charset="2"/>
              <a:buChar char="Ø"/>
            </a:pPr>
            <a:r>
              <a:rPr lang="en-GB" sz="2200" dirty="0"/>
              <a:t>Be Patient, “you will go slow to go fast.”</a:t>
            </a:r>
          </a:p>
          <a:p>
            <a:pPr>
              <a:buFont typeface="Wingdings" panose="05000000000000000000" pitchFamily="2" charset="2"/>
              <a:buChar char="Ø"/>
            </a:pPr>
            <a:r>
              <a:rPr lang="en-GB" sz="2200" dirty="0"/>
              <a:t>“Don’t dread the red,” support the team and look for quick wins early, the “green KPI’s will come.”</a:t>
            </a:r>
          </a:p>
          <a:p>
            <a:pPr>
              <a:buFont typeface="Wingdings" panose="05000000000000000000" pitchFamily="2" charset="2"/>
              <a:buChar char="Ø"/>
            </a:pPr>
            <a:r>
              <a:rPr lang="en-GB" sz="2200" dirty="0"/>
              <a:t>Perfection is a journey not a destination.  Support the team let them learn to solve their own issues, and failure to solve and escalation, are good things.  Praise them for raising the issue.</a:t>
            </a:r>
          </a:p>
          <a:p>
            <a:pPr>
              <a:buFont typeface="Wingdings" panose="05000000000000000000" pitchFamily="2" charset="2"/>
              <a:buChar char="Ø"/>
            </a:pPr>
            <a:r>
              <a:rPr lang="en-GB" sz="2200" dirty="0"/>
              <a:t>Celebrate your success.  This is key, especially early on.  No matter how small make sure that you recognise the wins and do something fun with the team, to let them know you appreciate them solving their issues and raising the results. </a:t>
            </a:r>
          </a:p>
          <a:p>
            <a:endParaRPr lang="en-US" dirty="0"/>
          </a:p>
        </p:txBody>
      </p:sp>
    </p:spTree>
    <p:extLst>
      <p:ext uri="{BB962C8B-B14F-4D97-AF65-F5344CB8AC3E}">
        <p14:creationId xmlns:p14="http://schemas.microsoft.com/office/powerpoint/2010/main" val="35354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600" dirty="0"/>
              <a:t>Q&amp;A</a:t>
            </a:r>
          </a:p>
        </p:txBody>
      </p:sp>
      <p:sp>
        <p:nvSpPr>
          <p:cNvPr id="3" name="Text Placeholder 2"/>
          <p:cNvSpPr>
            <a:spLocks noGrp="1"/>
          </p:cNvSpPr>
          <p:nvPr>
            <p:ph type="body" idx="1"/>
          </p:nvPr>
        </p:nvSpPr>
        <p:spPr/>
        <p:txBody>
          <a:bodyPr/>
          <a:lstStyle/>
          <a:p>
            <a:r>
              <a:rPr lang="en-GB" dirty="0"/>
              <a:t>  </a:t>
            </a:r>
          </a:p>
        </p:txBody>
      </p:sp>
    </p:spTree>
    <p:extLst>
      <p:ext uri="{BB962C8B-B14F-4D97-AF65-F5344CB8AC3E}">
        <p14:creationId xmlns:p14="http://schemas.microsoft.com/office/powerpoint/2010/main" val="2829600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Submarine Captain</a:t>
            </a:r>
          </a:p>
        </p:txBody>
      </p:sp>
      <p:sp>
        <p:nvSpPr>
          <p:cNvPr id="3" name="Content Placeholder 2"/>
          <p:cNvSpPr>
            <a:spLocks noGrp="1"/>
          </p:cNvSpPr>
          <p:nvPr>
            <p:ph idx="1"/>
          </p:nvPr>
        </p:nvSpPr>
        <p:spPr>
          <a:xfrm>
            <a:off x="677334" y="1669409"/>
            <a:ext cx="8596668" cy="4371953"/>
          </a:xfrm>
        </p:spPr>
        <p:txBody>
          <a:bodyPr/>
          <a:lstStyle/>
          <a:p>
            <a:r>
              <a:rPr lang="en-US" dirty="0">
                <a:hlinkClick r:id="rId2"/>
              </a:rPr>
              <a:t>https://www.youtube.com/watch?v=OqmdLcyES_Q</a:t>
            </a:r>
            <a:endParaRPr lang="en-US" dirty="0"/>
          </a:p>
          <a:p>
            <a:endParaRPr lang="en-US" dirty="0"/>
          </a:p>
        </p:txBody>
      </p:sp>
    </p:spTree>
    <p:extLst>
      <p:ext uri="{BB962C8B-B14F-4D97-AF65-F5344CB8AC3E}">
        <p14:creationId xmlns:p14="http://schemas.microsoft.com/office/powerpoint/2010/main" val="893978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657600" y="755704"/>
            <a:ext cx="2133600" cy="6096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C00000"/>
                </a:solidFill>
              </a:rPr>
              <a:t>True North </a:t>
            </a:r>
            <a:br>
              <a:rPr lang="en-GB" dirty="0">
                <a:solidFill>
                  <a:srgbClr val="C00000"/>
                </a:solidFill>
              </a:rPr>
            </a:br>
            <a:r>
              <a:rPr lang="en-GB" sz="1200" dirty="0">
                <a:solidFill>
                  <a:srgbClr val="C00000"/>
                </a:solidFill>
              </a:rPr>
              <a:t>(Business Objectives)</a:t>
            </a:r>
            <a:endParaRPr lang="en-US" sz="1200" dirty="0">
              <a:solidFill>
                <a:srgbClr val="C00000"/>
              </a:solidFill>
            </a:endParaRPr>
          </a:p>
        </p:txBody>
      </p:sp>
      <p:sp>
        <p:nvSpPr>
          <p:cNvPr id="7" name="Rounded Rectangle 6"/>
          <p:cNvSpPr/>
          <p:nvPr/>
        </p:nvSpPr>
        <p:spPr>
          <a:xfrm>
            <a:off x="3733800" y="1746304"/>
            <a:ext cx="2133600" cy="4572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C00000"/>
                </a:solidFill>
              </a:rPr>
              <a:t>Customer </a:t>
            </a:r>
            <a:r>
              <a:rPr lang="en-GB" sz="1400" b="1" dirty="0" err="1">
                <a:solidFill>
                  <a:srgbClr val="C00000"/>
                </a:solidFill>
              </a:rPr>
              <a:t>Center</a:t>
            </a:r>
            <a:r>
              <a:rPr lang="en-GB" sz="1400" b="1" dirty="0">
                <a:solidFill>
                  <a:srgbClr val="C00000"/>
                </a:solidFill>
              </a:rPr>
              <a:t> and Business Partner Goals</a:t>
            </a:r>
            <a:endParaRPr lang="en-US" sz="1200" dirty="0">
              <a:solidFill>
                <a:srgbClr val="C00000"/>
              </a:solidFill>
            </a:endParaRPr>
          </a:p>
        </p:txBody>
      </p:sp>
      <p:sp>
        <p:nvSpPr>
          <p:cNvPr id="8" name="Rounded Rectangle 7"/>
          <p:cNvSpPr/>
          <p:nvPr/>
        </p:nvSpPr>
        <p:spPr>
          <a:xfrm>
            <a:off x="3775005" y="5054312"/>
            <a:ext cx="2133600" cy="4572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C00000"/>
                </a:solidFill>
              </a:rPr>
              <a:t>Visual Management</a:t>
            </a:r>
            <a:endParaRPr lang="en-US" sz="1200" dirty="0">
              <a:solidFill>
                <a:srgbClr val="C00000"/>
              </a:solidFill>
            </a:endParaRPr>
          </a:p>
        </p:txBody>
      </p:sp>
      <p:sp>
        <p:nvSpPr>
          <p:cNvPr id="9" name="Rounded Rectangle 8"/>
          <p:cNvSpPr/>
          <p:nvPr/>
        </p:nvSpPr>
        <p:spPr>
          <a:xfrm>
            <a:off x="970368" y="3192590"/>
            <a:ext cx="2133600" cy="4572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C00000"/>
                </a:solidFill>
              </a:rPr>
              <a:t>Standard Work</a:t>
            </a:r>
            <a:endParaRPr lang="en-US" sz="1200" dirty="0">
              <a:solidFill>
                <a:srgbClr val="C00000"/>
              </a:solidFill>
            </a:endParaRPr>
          </a:p>
        </p:txBody>
      </p:sp>
      <p:sp>
        <p:nvSpPr>
          <p:cNvPr id="10" name="Rounded Rectangle 9"/>
          <p:cNvSpPr/>
          <p:nvPr/>
        </p:nvSpPr>
        <p:spPr>
          <a:xfrm>
            <a:off x="6757259" y="3207850"/>
            <a:ext cx="2133600" cy="4572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C00000"/>
                </a:solidFill>
              </a:rPr>
              <a:t>People Development</a:t>
            </a:r>
            <a:br>
              <a:rPr lang="en-GB" sz="1400" b="1" dirty="0">
                <a:solidFill>
                  <a:srgbClr val="C00000"/>
                </a:solidFill>
              </a:rPr>
            </a:br>
            <a:r>
              <a:rPr lang="en-GB" sz="1400" b="1" dirty="0">
                <a:solidFill>
                  <a:srgbClr val="C00000"/>
                </a:solidFill>
              </a:rPr>
              <a:t>(CI Skills)</a:t>
            </a:r>
            <a:endParaRPr lang="en-US" sz="1200" dirty="0">
              <a:solidFill>
                <a:srgbClr val="C00000"/>
              </a:solidFill>
            </a:endParaRPr>
          </a:p>
        </p:txBody>
      </p:sp>
      <p:sp>
        <p:nvSpPr>
          <p:cNvPr id="12" name="Down Arrow 11"/>
          <p:cNvSpPr/>
          <p:nvPr/>
        </p:nvSpPr>
        <p:spPr>
          <a:xfrm>
            <a:off x="4689405" y="1388956"/>
            <a:ext cx="152400" cy="304800"/>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ent Arrow 13"/>
          <p:cNvSpPr/>
          <p:nvPr/>
        </p:nvSpPr>
        <p:spPr>
          <a:xfrm rot="5400000">
            <a:off x="6605590" y="1746304"/>
            <a:ext cx="685800" cy="914400"/>
          </a:xfrm>
          <a:prstGeom prst="ben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Bent Arrow 14"/>
          <p:cNvSpPr/>
          <p:nvPr/>
        </p:nvSpPr>
        <p:spPr>
          <a:xfrm rot="10800000">
            <a:off x="6910431" y="4518392"/>
            <a:ext cx="685800" cy="914400"/>
          </a:xfrm>
          <a:prstGeom prst="ben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Bent Arrow 15"/>
          <p:cNvSpPr/>
          <p:nvPr/>
        </p:nvSpPr>
        <p:spPr>
          <a:xfrm rot="16200000">
            <a:off x="2169327" y="4573792"/>
            <a:ext cx="685800" cy="914400"/>
          </a:xfrm>
          <a:prstGeom prst="ben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Bent Arrow 16"/>
          <p:cNvSpPr/>
          <p:nvPr/>
        </p:nvSpPr>
        <p:spPr>
          <a:xfrm>
            <a:off x="2424110" y="1835096"/>
            <a:ext cx="685800" cy="914400"/>
          </a:xfrm>
          <a:prstGeom prst="ben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ectangle 2"/>
          <p:cNvSpPr txBox="1">
            <a:spLocks/>
          </p:cNvSpPr>
          <p:nvPr/>
        </p:nvSpPr>
        <p:spPr>
          <a:xfrm>
            <a:off x="2226468" y="154097"/>
            <a:ext cx="5605463" cy="290512"/>
          </a:xfrm>
          <a:prstGeom prst="rect">
            <a:avLst/>
          </a:prstGeom>
        </p:spPr>
        <p:txBody>
          <a:bodyPr/>
          <a:lstStyle/>
          <a:p>
            <a:pPr defTabSz="914400" fontAlgn="base">
              <a:spcBef>
                <a:spcPct val="0"/>
              </a:spcBef>
              <a:spcAft>
                <a:spcPct val="0"/>
              </a:spcAft>
              <a:defRPr/>
            </a:pPr>
            <a:r>
              <a:rPr lang="en-US" sz="2400" b="1" dirty="0">
                <a:solidFill>
                  <a:schemeClr val="accent2"/>
                </a:solidFill>
                <a:latin typeface="+mj-lt"/>
                <a:ea typeface="+mj-ea"/>
                <a:cs typeface="+mj-cs"/>
              </a:rPr>
              <a:t>Americas CI Management System</a:t>
            </a:r>
          </a:p>
        </p:txBody>
      </p:sp>
      <p:sp>
        <p:nvSpPr>
          <p:cNvPr id="26" name="Oval 25"/>
          <p:cNvSpPr/>
          <p:nvPr/>
        </p:nvSpPr>
        <p:spPr>
          <a:xfrm>
            <a:off x="2819400" y="1676400"/>
            <a:ext cx="914400" cy="762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cstate="print"/>
          <a:srcRect/>
          <a:stretch>
            <a:fillRect/>
          </a:stretch>
        </p:blipFill>
        <p:spPr bwMode="auto">
          <a:xfrm>
            <a:off x="3406979" y="2384792"/>
            <a:ext cx="3071811" cy="2590800"/>
          </a:xfrm>
          <a:prstGeom prst="rect">
            <a:avLst/>
          </a:prstGeom>
          <a:noFill/>
          <a:ln w="9525">
            <a:noFill/>
            <a:miter lim="800000"/>
            <a:headEnd/>
            <a:tailEnd/>
          </a:ln>
          <a:effectLst/>
        </p:spPr>
      </p:pic>
      <p:sp>
        <p:nvSpPr>
          <p:cNvPr id="19" name="TextBox 18"/>
          <p:cNvSpPr txBox="1"/>
          <p:nvPr/>
        </p:nvSpPr>
        <p:spPr>
          <a:xfrm>
            <a:off x="6910431" y="3680192"/>
            <a:ext cx="2332690" cy="646331"/>
          </a:xfrm>
          <a:prstGeom prst="rect">
            <a:avLst/>
          </a:prstGeom>
          <a:noFill/>
        </p:spPr>
        <p:txBody>
          <a:bodyPr wrap="none" rtlCol="0">
            <a:spAutoFit/>
          </a:bodyPr>
          <a:lstStyle/>
          <a:p>
            <a:pPr>
              <a:spcAft>
                <a:spcPts val="1200"/>
              </a:spcAft>
              <a:buFontTx/>
              <a:buChar char="-"/>
            </a:pPr>
            <a:r>
              <a:rPr lang="en-GB" sz="1200" dirty="0"/>
              <a:t>Building  problem solving</a:t>
            </a:r>
            <a:br>
              <a:rPr lang="en-US" sz="1200" dirty="0"/>
            </a:br>
            <a:r>
              <a:rPr lang="en-US" sz="1200" dirty="0"/>
              <a:t>capability; awareness and </a:t>
            </a:r>
            <a:br>
              <a:rPr lang="en-US" sz="1200" dirty="0"/>
            </a:br>
            <a:r>
              <a:rPr lang="en-US" sz="1200" dirty="0"/>
              <a:t>accountability for performance</a:t>
            </a:r>
            <a:endParaRPr lang="en-GB" sz="1200" dirty="0"/>
          </a:p>
        </p:txBody>
      </p:sp>
      <p:sp>
        <p:nvSpPr>
          <p:cNvPr id="20" name="TextBox 19"/>
          <p:cNvSpPr txBox="1"/>
          <p:nvPr/>
        </p:nvSpPr>
        <p:spPr>
          <a:xfrm>
            <a:off x="3657600" y="5503068"/>
            <a:ext cx="2688557" cy="1169551"/>
          </a:xfrm>
          <a:prstGeom prst="rect">
            <a:avLst/>
          </a:prstGeom>
          <a:noFill/>
        </p:spPr>
        <p:txBody>
          <a:bodyPr wrap="none" rtlCol="0">
            <a:spAutoFit/>
          </a:bodyPr>
          <a:lstStyle/>
          <a:p>
            <a:pPr>
              <a:spcAft>
                <a:spcPts val="1200"/>
              </a:spcAft>
              <a:buFontTx/>
              <a:buChar char="-"/>
            </a:pPr>
            <a:r>
              <a:rPr lang="en-GB" sz="1200" dirty="0"/>
              <a:t> Visual display boards with data </a:t>
            </a:r>
            <a:br>
              <a:rPr lang="en-GB" sz="1200" dirty="0"/>
            </a:br>
            <a:r>
              <a:rPr lang="en-GB" sz="1200" dirty="0"/>
              <a:t>on performance, problems and </a:t>
            </a:r>
            <a:br>
              <a:rPr lang="en-GB" sz="1200" dirty="0"/>
            </a:br>
            <a:r>
              <a:rPr lang="en-GB" sz="1200" dirty="0"/>
              <a:t>actions being taken to improve</a:t>
            </a:r>
          </a:p>
          <a:p>
            <a:pPr>
              <a:spcAft>
                <a:spcPts val="1200"/>
              </a:spcAft>
              <a:buFontTx/>
              <a:buChar char="-"/>
            </a:pPr>
            <a:r>
              <a:rPr lang="en-GB" sz="1200" dirty="0"/>
              <a:t> Use of other visual controls where </a:t>
            </a:r>
            <a:br>
              <a:rPr lang="en-GB" sz="1200" dirty="0"/>
            </a:br>
            <a:r>
              <a:rPr lang="en-GB" sz="1200" dirty="0"/>
              <a:t>applicable </a:t>
            </a:r>
          </a:p>
        </p:txBody>
      </p:sp>
      <p:sp>
        <p:nvSpPr>
          <p:cNvPr id="23" name="TextBox 22"/>
          <p:cNvSpPr txBox="1"/>
          <p:nvPr/>
        </p:nvSpPr>
        <p:spPr>
          <a:xfrm>
            <a:off x="873597" y="3680192"/>
            <a:ext cx="2705741" cy="984885"/>
          </a:xfrm>
          <a:prstGeom prst="rect">
            <a:avLst/>
          </a:prstGeom>
          <a:noFill/>
        </p:spPr>
        <p:txBody>
          <a:bodyPr wrap="none" rtlCol="0">
            <a:spAutoFit/>
          </a:bodyPr>
          <a:lstStyle/>
          <a:p>
            <a:pPr>
              <a:spcAft>
                <a:spcPts val="1200"/>
              </a:spcAft>
              <a:buFontTx/>
              <a:buChar char="-"/>
            </a:pPr>
            <a:r>
              <a:rPr lang="en-GB" sz="1200" dirty="0"/>
              <a:t>Leader standard work related to</a:t>
            </a:r>
            <a:br>
              <a:rPr lang="en-GB" sz="1200" dirty="0"/>
            </a:br>
            <a:r>
              <a:rPr lang="en-GB" sz="1200" dirty="0"/>
              <a:t>coaching, daily </a:t>
            </a:r>
            <a:r>
              <a:rPr lang="en-GB" sz="1200" dirty="0" err="1"/>
              <a:t>gemba</a:t>
            </a:r>
            <a:r>
              <a:rPr lang="en-GB" sz="1200" dirty="0"/>
              <a:t> walks, and </a:t>
            </a:r>
            <a:br>
              <a:rPr lang="en-GB" sz="1200" dirty="0"/>
            </a:br>
            <a:r>
              <a:rPr lang="en-GB" sz="1200" dirty="0"/>
              <a:t>reflection </a:t>
            </a:r>
          </a:p>
          <a:p>
            <a:pPr>
              <a:spcAft>
                <a:spcPts val="1200"/>
              </a:spcAft>
              <a:buFontTx/>
              <a:buChar char="-"/>
            </a:pPr>
            <a:r>
              <a:rPr lang="en-GB" sz="1200" dirty="0"/>
              <a:t> Appropriate design and use of SOPs</a:t>
            </a:r>
          </a:p>
        </p:txBody>
      </p:sp>
      <p:sp>
        <p:nvSpPr>
          <p:cNvPr id="37" name="Date Placeholder 36"/>
          <p:cNvSpPr>
            <a:spLocks noGrp="1"/>
          </p:cNvSpPr>
          <p:nvPr>
            <p:ph type="dt" sz="half" idx="2"/>
          </p:nvPr>
        </p:nvSpPr>
        <p:spPr/>
        <p:txBody>
          <a:bodyPr/>
          <a:lstStyle/>
          <a:p>
            <a:r>
              <a:rPr lang="en-GB" dirty="0"/>
              <a:t>  </a:t>
            </a:r>
          </a:p>
        </p:txBody>
      </p:sp>
      <p:sp>
        <p:nvSpPr>
          <p:cNvPr id="38" name="Slide Number Placeholder 37"/>
          <p:cNvSpPr>
            <a:spLocks noGrp="1"/>
          </p:cNvSpPr>
          <p:nvPr>
            <p:ph type="sldNum" sz="quarter" idx="4"/>
          </p:nvPr>
        </p:nvSpPr>
        <p:spPr/>
        <p:txBody>
          <a:bodyPr/>
          <a:lstStyle/>
          <a:p>
            <a:r>
              <a:rPr lang="en-GB" dirty="0"/>
              <a:t> </a:t>
            </a:r>
          </a:p>
        </p:txBody>
      </p:sp>
    </p:spTree>
    <p:extLst>
      <p:ext uri="{BB962C8B-B14F-4D97-AF65-F5344CB8AC3E}">
        <p14:creationId xmlns:p14="http://schemas.microsoft.com/office/powerpoint/2010/main" val="3257343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you do this?</a:t>
            </a:r>
          </a:p>
        </p:txBody>
      </p:sp>
      <p:sp>
        <p:nvSpPr>
          <p:cNvPr id="3" name="Content Placeholder 2"/>
          <p:cNvSpPr>
            <a:spLocks noGrp="1"/>
          </p:cNvSpPr>
          <p:nvPr>
            <p:ph idx="1"/>
          </p:nvPr>
        </p:nvSpPr>
        <p:spPr>
          <a:xfrm>
            <a:off x="677334" y="1585519"/>
            <a:ext cx="8596668" cy="4455843"/>
          </a:xfrm>
        </p:spPr>
        <p:txBody>
          <a:bodyPr>
            <a:normAutofit/>
          </a:bodyPr>
          <a:lstStyle/>
          <a:p>
            <a:pPr lvl="1">
              <a:buFont typeface="Wingdings" panose="05000000000000000000" pitchFamily="2" charset="2"/>
              <a:buChar char="Ø"/>
            </a:pPr>
            <a:r>
              <a:rPr lang="en-US" sz="2400" dirty="0"/>
              <a:t>Empowerment</a:t>
            </a:r>
          </a:p>
          <a:p>
            <a:pPr lvl="1">
              <a:buFont typeface="Wingdings" panose="05000000000000000000" pitchFamily="2" charset="2"/>
              <a:buChar char="Ø"/>
            </a:pPr>
            <a:r>
              <a:rPr lang="en-US" sz="2400" dirty="0"/>
              <a:t>Proactivity</a:t>
            </a:r>
          </a:p>
          <a:p>
            <a:pPr lvl="2">
              <a:buFont typeface="Wingdings" panose="05000000000000000000" pitchFamily="2" charset="2"/>
              <a:buChar char="Ø"/>
            </a:pPr>
            <a:r>
              <a:rPr lang="en-US" sz="2400" dirty="0"/>
              <a:t>Raising Issues prior to becoming an emergency</a:t>
            </a:r>
          </a:p>
          <a:p>
            <a:pPr lvl="1">
              <a:buFont typeface="Wingdings" panose="05000000000000000000" pitchFamily="2" charset="2"/>
              <a:buChar char="Ø"/>
            </a:pPr>
            <a:r>
              <a:rPr lang="en-US" sz="2400" dirty="0"/>
              <a:t>Value Creation</a:t>
            </a:r>
          </a:p>
          <a:p>
            <a:pPr lvl="1">
              <a:buFont typeface="Wingdings" panose="05000000000000000000" pitchFamily="2" charset="2"/>
              <a:buChar char="Ø"/>
            </a:pPr>
            <a:r>
              <a:rPr lang="en-US" sz="2400" dirty="0"/>
              <a:t>Team Collaboration</a:t>
            </a:r>
          </a:p>
          <a:p>
            <a:pPr lvl="2">
              <a:buFont typeface="Wingdings" panose="05000000000000000000" pitchFamily="2" charset="2"/>
              <a:buChar char="Ø"/>
            </a:pPr>
            <a:r>
              <a:rPr lang="en-US" sz="2400" dirty="0"/>
              <a:t>Open Discussion</a:t>
            </a:r>
          </a:p>
          <a:p>
            <a:pPr lvl="2">
              <a:buFont typeface="Wingdings" panose="05000000000000000000" pitchFamily="2" charset="2"/>
              <a:buChar char="Ø"/>
            </a:pPr>
            <a:r>
              <a:rPr lang="en-US" sz="2400" dirty="0"/>
              <a:t>Best Practice Sharing</a:t>
            </a:r>
          </a:p>
          <a:p>
            <a:pPr lvl="1">
              <a:buFont typeface="Wingdings" panose="05000000000000000000" pitchFamily="2" charset="2"/>
              <a:buChar char="Ø"/>
            </a:pPr>
            <a:r>
              <a:rPr lang="en-US" sz="2400" dirty="0"/>
              <a:t>Free up time </a:t>
            </a:r>
          </a:p>
          <a:p>
            <a:endParaRPr lang="en-US" dirty="0"/>
          </a:p>
        </p:txBody>
      </p:sp>
    </p:spTree>
    <p:extLst>
      <p:ext uri="{BB962C8B-B14F-4D97-AF65-F5344CB8AC3E}">
        <p14:creationId xmlns:p14="http://schemas.microsoft.com/office/powerpoint/2010/main" val="1125455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 started!</a:t>
            </a:r>
          </a:p>
        </p:txBody>
      </p:sp>
      <p:sp>
        <p:nvSpPr>
          <p:cNvPr id="3" name="Content Placeholder 2"/>
          <p:cNvSpPr>
            <a:spLocks noGrp="1"/>
          </p:cNvSpPr>
          <p:nvPr>
            <p:ph idx="1"/>
          </p:nvPr>
        </p:nvSpPr>
        <p:spPr>
          <a:xfrm>
            <a:off x="677334" y="1577131"/>
            <a:ext cx="8596668" cy="4464232"/>
          </a:xfrm>
        </p:spPr>
        <p:txBody>
          <a:bodyPr/>
          <a:lstStyle/>
          <a:p>
            <a:pPr>
              <a:buFont typeface="Wingdings" panose="05000000000000000000" pitchFamily="2" charset="2"/>
              <a:buChar char="Ø"/>
            </a:pPr>
            <a:r>
              <a:rPr lang="en-GB" sz="2400" dirty="0"/>
              <a:t>Determine what are you trying to accomplish? (Business Results / Behavioural / Cultural Change)</a:t>
            </a:r>
          </a:p>
          <a:p>
            <a:pPr marL="728663" lvl="1" indent="-457200">
              <a:buFont typeface="Wingdings" panose="05000000000000000000" pitchFamily="2" charset="2"/>
              <a:buChar char="Ø"/>
            </a:pPr>
            <a:r>
              <a:rPr lang="en-GB" sz="2400" dirty="0"/>
              <a:t>Should have no more than 3 targets at any one time.</a:t>
            </a:r>
          </a:p>
          <a:p>
            <a:pPr marL="908050" lvl="2" indent="-457200">
              <a:buFont typeface="Wingdings" panose="05000000000000000000" pitchFamily="2" charset="2"/>
              <a:buChar char="Ø"/>
            </a:pPr>
            <a:r>
              <a:rPr lang="en-GB" sz="2400" dirty="0"/>
              <a:t>Best Practice (2 Business Results Targets &amp; 1 Behavioural / Cultural Target).</a:t>
            </a:r>
          </a:p>
          <a:p>
            <a:pPr>
              <a:buFont typeface="Wingdings" panose="05000000000000000000" pitchFamily="2" charset="2"/>
              <a:buChar char="Ø"/>
            </a:pPr>
            <a:r>
              <a:rPr lang="en-GB" sz="2400" dirty="0"/>
              <a:t>Define Preliminary Stakeholder Map.</a:t>
            </a:r>
          </a:p>
          <a:p>
            <a:pPr marL="728663" lvl="1" indent="-457200">
              <a:buFont typeface="Wingdings" panose="05000000000000000000" pitchFamily="2" charset="2"/>
              <a:buChar char="Ø"/>
            </a:pPr>
            <a:r>
              <a:rPr lang="en-GB" sz="2400" dirty="0"/>
              <a:t>Who is a supporter, who is sceptical of success.  </a:t>
            </a:r>
          </a:p>
          <a:p>
            <a:pPr marL="908050" lvl="2" indent="-457200">
              <a:buFont typeface="Wingdings" panose="05000000000000000000" pitchFamily="2" charset="2"/>
              <a:buChar char="Ø"/>
            </a:pPr>
            <a:r>
              <a:rPr lang="en-GB" sz="2400" dirty="0"/>
              <a:t>This is a good place to determine your starting point.</a:t>
            </a:r>
          </a:p>
          <a:p>
            <a:endParaRPr lang="en-US" dirty="0"/>
          </a:p>
        </p:txBody>
      </p:sp>
    </p:spTree>
    <p:extLst>
      <p:ext uri="{BB962C8B-B14F-4D97-AF65-F5344CB8AC3E}">
        <p14:creationId xmlns:p14="http://schemas.microsoft.com/office/powerpoint/2010/main" val="1227358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Value Focus Areas</a:t>
            </a:r>
          </a:p>
        </p:txBody>
      </p:sp>
      <p:sp>
        <p:nvSpPr>
          <p:cNvPr id="3" name="Content Placeholder 2"/>
          <p:cNvSpPr>
            <a:spLocks noGrp="1"/>
          </p:cNvSpPr>
          <p:nvPr>
            <p:ph idx="1"/>
          </p:nvPr>
        </p:nvSpPr>
        <p:spPr>
          <a:xfrm>
            <a:off x="677334" y="1669409"/>
            <a:ext cx="8596668" cy="4371953"/>
          </a:xfrm>
        </p:spPr>
        <p:txBody>
          <a:bodyPr>
            <a:normAutofit/>
          </a:bodyPr>
          <a:lstStyle/>
          <a:p>
            <a:pPr marL="342900" lvl="3" indent="-342900">
              <a:buFont typeface="Wingdings" panose="05000000000000000000" pitchFamily="2" charset="2"/>
              <a:buChar char="Ø"/>
            </a:pPr>
            <a:r>
              <a:rPr lang="en-US" sz="2400" dirty="0"/>
              <a:t>HSSE &amp; Compliance challenges</a:t>
            </a:r>
          </a:p>
          <a:p>
            <a:pPr marL="342900" lvl="3" indent="-342900">
              <a:buFont typeface="Wingdings" panose="05000000000000000000" pitchFamily="2" charset="2"/>
              <a:buChar char="Ø"/>
            </a:pPr>
            <a:r>
              <a:rPr lang="en-US" sz="2400" dirty="0"/>
              <a:t>Order issues;  Contract Compliance, Revisions / Internal Changes</a:t>
            </a:r>
          </a:p>
          <a:p>
            <a:pPr marL="342900" lvl="3" indent="-342900">
              <a:buFont typeface="Wingdings" panose="05000000000000000000" pitchFamily="2" charset="2"/>
              <a:buChar char="Ø"/>
            </a:pPr>
            <a:r>
              <a:rPr lang="en-US" sz="2400" dirty="0"/>
              <a:t>Invoice Accuracy</a:t>
            </a:r>
          </a:p>
          <a:p>
            <a:pPr marL="342900" lvl="3" indent="-342900">
              <a:buFont typeface="Wingdings" panose="05000000000000000000" pitchFamily="2" charset="2"/>
              <a:buChar char="Ø"/>
            </a:pPr>
            <a:r>
              <a:rPr lang="en-US" sz="2400" dirty="0"/>
              <a:t>Overdues</a:t>
            </a:r>
          </a:p>
          <a:p>
            <a:pPr marL="342900" lvl="3" indent="-342900">
              <a:buFont typeface="Wingdings" panose="05000000000000000000" pitchFamily="2" charset="2"/>
              <a:buChar char="Ø"/>
            </a:pPr>
            <a:r>
              <a:rPr lang="en-US" sz="2400" u="sng" dirty="0"/>
              <a:t>Escalation items </a:t>
            </a:r>
            <a:r>
              <a:rPr lang="en-US" sz="2400" dirty="0"/>
              <a:t>that are causing road blocks for the team to do their job.</a:t>
            </a:r>
          </a:p>
          <a:p>
            <a:endParaRPr lang="en-US" dirty="0"/>
          </a:p>
        </p:txBody>
      </p:sp>
    </p:spTree>
    <p:extLst>
      <p:ext uri="{BB962C8B-B14F-4D97-AF65-F5344CB8AC3E}">
        <p14:creationId xmlns:p14="http://schemas.microsoft.com/office/powerpoint/2010/main" val="3346041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Check: How are you doing?</a:t>
            </a:r>
          </a:p>
        </p:txBody>
      </p:sp>
      <p:sp>
        <p:nvSpPr>
          <p:cNvPr id="3" name="Content Placeholder 2"/>
          <p:cNvSpPr>
            <a:spLocks noGrp="1"/>
          </p:cNvSpPr>
          <p:nvPr>
            <p:ph idx="1"/>
          </p:nvPr>
        </p:nvSpPr>
        <p:spPr>
          <a:xfrm>
            <a:off x="677334" y="1564970"/>
            <a:ext cx="8596668" cy="3880773"/>
          </a:xfrm>
        </p:spPr>
        <p:txBody>
          <a:bodyPr>
            <a:normAutofit fontScale="62500" lnSpcReduction="20000"/>
          </a:bodyPr>
          <a:lstStyle/>
          <a:p>
            <a:pPr>
              <a:buFont typeface="Wingdings" panose="05000000000000000000" pitchFamily="2" charset="2"/>
              <a:buChar char="Ø"/>
            </a:pPr>
            <a:r>
              <a:rPr lang="en-GB" sz="3400" dirty="0"/>
              <a:t>Re-evaluate the stakeholder map.  Has there been change?</a:t>
            </a:r>
          </a:p>
          <a:p>
            <a:pPr>
              <a:buFont typeface="Wingdings" panose="05000000000000000000" pitchFamily="2" charset="2"/>
              <a:buChar char="Ø"/>
            </a:pPr>
            <a:r>
              <a:rPr lang="en-GB" sz="3400" dirty="0"/>
              <a:t>Look at tracking items like:</a:t>
            </a:r>
          </a:p>
          <a:p>
            <a:pPr marL="728663" lvl="1" indent="-457200">
              <a:buFont typeface="Wingdings" panose="05000000000000000000" pitchFamily="2" charset="2"/>
              <a:buChar char="Ø"/>
            </a:pPr>
            <a:r>
              <a:rPr lang="en-GB" sz="3400" dirty="0"/>
              <a:t>Issues raised by individual</a:t>
            </a:r>
          </a:p>
          <a:p>
            <a:pPr marL="728663" lvl="1" indent="-457200">
              <a:buFont typeface="Wingdings" panose="05000000000000000000" pitchFamily="2" charset="2"/>
              <a:buChar char="Ø"/>
            </a:pPr>
            <a:r>
              <a:rPr lang="en-GB" sz="3400" dirty="0"/>
              <a:t>Attendance</a:t>
            </a:r>
          </a:p>
          <a:p>
            <a:pPr marL="728663" lvl="1" indent="-457200">
              <a:buFont typeface="Wingdings" panose="05000000000000000000" pitchFamily="2" charset="2"/>
              <a:buChar char="Ø"/>
            </a:pPr>
            <a:r>
              <a:rPr lang="en-GB" sz="3400" dirty="0"/>
              <a:t># of items resolved</a:t>
            </a:r>
          </a:p>
          <a:p>
            <a:pPr marL="728663" lvl="1" indent="-457200">
              <a:buFont typeface="Wingdings" panose="05000000000000000000" pitchFamily="2" charset="2"/>
              <a:buChar char="Ø"/>
            </a:pPr>
            <a:r>
              <a:rPr lang="en-GB" sz="3400" dirty="0"/>
              <a:t>Business Target change</a:t>
            </a:r>
          </a:p>
          <a:p>
            <a:pPr>
              <a:buFont typeface="Wingdings" panose="05000000000000000000" pitchFamily="2" charset="2"/>
              <a:buChar char="Ø"/>
            </a:pPr>
            <a:r>
              <a:rPr lang="en-GB" sz="3400" dirty="0"/>
              <a:t>Are you seeing change in the Culture / Behaviour?</a:t>
            </a:r>
          </a:p>
          <a:p>
            <a:pPr marL="908050" lvl="2" indent="-457200">
              <a:buFont typeface="Wingdings" panose="05000000000000000000" pitchFamily="2" charset="2"/>
              <a:buChar char="Ø"/>
            </a:pPr>
            <a:r>
              <a:rPr lang="en-GB" sz="3400" dirty="0"/>
              <a:t>This takes time, be patient.  When it starts to shift it will move quickly.  Success and support from the leaders to clear issues helps to gain trust.  This will create more focus by the team on the desired business targets.</a:t>
            </a:r>
          </a:p>
          <a:p>
            <a:endParaRPr lang="en-US" dirty="0"/>
          </a:p>
        </p:txBody>
      </p:sp>
    </p:spTree>
    <p:extLst>
      <p:ext uri="{BB962C8B-B14F-4D97-AF65-F5344CB8AC3E}">
        <p14:creationId xmlns:p14="http://schemas.microsoft.com/office/powerpoint/2010/main" val="428077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Sample Continuous Improvement Journey</a:t>
            </a:r>
          </a:p>
        </p:txBody>
      </p:sp>
      <p:pic>
        <p:nvPicPr>
          <p:cNvPr id="4" name="Content Placeholder 3"/>
          <p:cNvPicPr>
            <a:picLocks noGrp="1" noChangeAspect="1"/>
          </p:cNvPicPr>
          <p:nvPr>
            <p:ph idx="1"/>
          </p:nvPr>
        </p:nvPicPr>
        <p:blipFill>
          <a:blip r:embed="rId2"/>
          <a:stretch>
            <a:fillRect/>
          </a:stretch>
        </p:blipFill>
        <p:spPr>
          <a:xfrm>
            <a:off x="855677" y="1683654"/>
            <a:ext cx="8212821" cy="4818957"/>
          </a:xfrm>
          <a:prstGeom prst="rect">
            <a:avLst/>
          </a:prstGeom>
        </p:spPr>
      </p:pic>
    </p:spTree>
    <p:extLst>
      <p:ext uri="{BB962C8B-B14F-4D97-AF65-F5344CB8AC3E}">
        <p14:creationId xmlns:p14="http://schemas.microsoft.com/office/powerpoint/2010/main" val="2744251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CI Team Accomplishments</a:t>
            </a:r>
          </a:p>
        </p:txBody>
      </p:sp>
      <p:sp>
        <p:nvSpPr>
          <p:cNvPr id="3" name="Content Placeholder 2"/>
          <p:cNvSpPr>
            <a:spLocks noGrp="1"/>
          </p:cNvSpPr>
          <p:nvPr>
            <p:ph idx="1"/>
          </p:nvPr>
        </p:nvSpPr>
        <p:spPr>
          <a:xfrm>
            <a:off x="677334" y="1749528"/>
            <a:ext cx="8596668" cy="3880773"/>
          </a:xfrm>
        </p:spPr>
        <p:txBody>
          <a:bodyPr/>
          <a:lstStyle/>
          <a:p>
            <a:pPr>
              <a:buFont typeface="Wingdings" panose="05000000000000000000" pitchFamily="2" charset="2"/>
              <a:buChar char="Ø"/>
            </a:pPr>
            <a:r>
              <a:rPr lang="en-US" sz="2000" dirty="0"/>
              <a:t>Collecting overdues: Over </a:t>
            </a:r>
            <a:r>
              <a:rPr lang="en-US" sz="2000" b="1" dirty="0"/>
              <a:t>$100MM </a:t>
            </a:r>
            <a:r>
              <a:rPr lang="en-US" sz="2000" dirty="0"/>
              <a:t>back in working capital for collections</a:t>
            </a:r>
          </a:p>
          <a:p>
            <a:pPr>
              <a:buFont typeface="Wingdings" panose="05000000000000000000" pitchFamily="2" charset="2"/>
              <a:buChar char="Ø"/>
            </a:pPr>
            <a:r>
              <a:rPr lang="en-US" sz="2000" dirty="0"/>
              <a:t>Freight not being invoiced in excess of $1.5</a:t>
            </a:r>
            <a:r>
              <a:rPr lang="en-US" sz="2000" b="1" dirty="0"/>
              <a:t>MM </a:t>
            </a:r>
            <a:r>
              <a:rPr lang="en-US" sz="2000" dirty="0"/>
              <a:t>identified &amp; billed back</a:t>
            </a:r>
          </a:p>
          <a:p>
            <a:pPr>
              <a:buFont typeface="Wingdings" panose="05000000000000000000" pitchFamily="2" charset="2"/>
              <a:buChar char="Ø"/>
            </a:pPr>
            <a:r>
              <a:rPr lang="en-US" sz="2000" dirty="0"/>
              <a:t>Solvents reduction in cancelled orders by 50% estimated value leakage of </a:t>
            </a:r>
            <a:r>
              <a:rPr lang="en-US" sz="2000" b="1" dirty="0"/>
              <a:t>$1.3MM</a:t>
            </a:r>
          </a:p>
          <a:p>
            <a:pPr>
              <a:buFont typeface="Wingdings" panose="05000000000000000000" pitchFamily="2" charset="2"/>
              <a:buChar char="Ø"/>
            </a:pPr>
            <a:r>
              <a:rPr lang="en-US" sz="2000" dirty="0"/>
              <a:t>Invoice Accuracy (IA) projects (individual and consolidated billing) sustainably improved the IA KPI from average of below-target 92% to </a:t>
            </a:r>
            <a:r>
              <a:rPr lang="en-US" sz="2000" b="1" dirty="0"/>
              <a:t>above target 98% </a:t>
            </a:r>
          </a:p>
          <a:p>
            <a:pPr>
              <a:buFont typeface="Wingdings" panose="05000000000000000000" pitchFamily="2" charset="2"/>
              <a:buChar char="Ø"/>
            </a:pPr>
            <a:r>
              <a:rPr lang="en-US" sz="2000" dirty="0"/>
              <a:t>Carrier Utilization project: A reduction in value leakage of</a:t>
            </a:r>
            <a:r>
              <a:rPr lang="en-US" sz="2000" b="1" dirty="0"/>
              <a:t>$540,000</a:t>
            </a:r>
          </a:p>
          <a:p>
            <a:endParaRPr lang="en-GB" dirty="0"/>
          </a:p>
        </p:txBody>
      </p:sp>
    </p:spTree>
    <p:extLst>
      <p:ext uri="{BB962C8B-B14F-4D97-AF65-F5344CB8AC3E}">
        <p14:creationId xmlns:p14="http://schemas.microsoft.com/office/powerpoint/2010/main" val="1312644888"/>
      </p:ext>
    </p:extLst>
  </p:cSld>
  <p:clrMapOvr>
    <a:masterClrMapping/>
  </p:clrMapOvr>
</p:sld>
</file>

<file path=ppt/theme/theme1.xml><?xml version="1.0" encoding="utf-8"?>
<a:theme xmlns:a="http://schemas.openxmlformats.org/drawingml/2006/main" name="Face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71</TotalTime>
  <Words>496</Words>
  <Application>Microsoft Office PowerPoint</Application>
  <PresentationFormat>Widescreen</PresentationFormat>
  <Paragraphs>63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Trebuchet MS</vt:lpstr>
      <vt:lpstr>Wingdings</vt:lpstr>
      <vt:lpstr>Wingdings 3</vt:lpstr>
      <vt:lpstr>Facet</vt:lpstr>
      <vt:lpstr>Continuous Improvement</vt:lpstr>
      <vt:lpstr>Submarine Captain</vt:lpstr>
      <vt:lpstr>PowerPoint Presentation</vt:lpstr>
      <vt:lpstr>Why do you do this?</vt:lpstr>
      <vt:lpstr>Get started!</vt:lpstr>
      <vt:lpstr>Examples of Value Focus Areas</vt:lpstr>
      <vt:lpstr>Health Check: How are you doing?</vt:lpstr>
      <vt:lpstr>Sample Continuous Improvement Journey</vt:lpstr>
      <vt:lpstr>CI Team Accomplishments</vt:lpstr>
      <vt:lpstr>Final Thoughts</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Continuous Improvement</dc:title>
  <dc:creator>Charles, Sean T SCC-DCA/36</dc:creator>
  <cp:lastModifiedBy>Charles, Sean T SCC-DCA/36</cp:lastModifiedBy>
  <cp:revision>6</cp:revision>
  <dcterms:created xsi:type="dcterms:W3CDTF">2017-03-30T20:25:06Z</dcterms:created>
  <dcterms:modified xsi:type="dcterms:W3CDTF">2017-04-17T13:11:35Z</dcterms:modified>
</cp:coreProperties>
</file>