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85" r:id="rId5"/>
    <p:sldId id="322" r:id="rId6"/>
    <p:sldId id="317" r:id="rId7"/>
    <p:sldId id="323" r:id="rId8"/>
    <p:sldId id="324" r:id="rId9"/>
    <p:sldId id="321" r:id="rId10"/>
    <p:sldId id="318" r:id="rId11"/>
    <p:sldId id="319" r:id="rId12"/>
    <p:sldId id="320" r:id="rId13"/>
    <p:sldId id="326" r:id="rId14"/>
    <p:sldId id="327" r:id="rId15"/>
    <p:sldId id="325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014067"/>
    <a:srgbClr val="3F3F3F"/>
    <a:srgbClr val="014E7D"/>
    <a:srgbClr val="013657"/>
    <a:srgbClr val="01456F"/>
    <a:srgbClr val="014B79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AA97A-7E29-4C81-B563-78302214D9CD}" v="58" dt="2021-06-16T17:19:44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88344" autoAdjust="0"/>
  </p:normalViewPr>
  <p:slideViewPr>
    <p:cSldViewPr snapToGrid="0" showGuides="1">
      <p:cViewPr varScale="1">
        <p:scale>
          <a:sx n="96" d="100"/>
          <a:sy n="96" d="100"/>
        </p:scale>
        <p:origin x="90" y="132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30"/>
    </p:cViewPr>
  </p:notesTextViewPr>
  <p:notesViewPr>
    <p:cSldViewPr snapToGrid="0" showGuides="1">
      <p:cViewPr varScale="1">
        <p:scale>
          <a:sx n="84" d="100"/>
          <a:sy n="84" d="100"/>
        </p:scale>
        <p:origin x="31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8915C-21D6-4788-9BFA-5FC0D074713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A685E86-4C04-42E9-A36D-717EE788BF9F}">
      <dgm:prSet/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75% of customer service employees want to continue to work from home (WFH) at least once per week after the pandemic ends</a:t>
          </a:r>
        </a:p>
      </dgm:t>
    </dgm:pt>
    <dgm:pt modelId="{52CF6B69-A667-4561-906D-25D1814EA3E4}" type="parTrans" cxnId="{626CB647-7F50-4C51-81FC-C4754A880AD0}">
      <dgm:prSet/>
      <dgm:spPr/>
      <dgm:t>
        <a:bodyPr/>
        <a:lstStyle/>
        <a:p>
          <a:endParaRPr lang="en-US"/>
        </a:p>
      </dgm:t>
    </dgm:pt>
    <dgm:pt modelId="{81EDC1B0-70FB-4C88-877A-AF8328C8FA01}" type="sibTrans" cxnId="{626CB647-7F50-4C51-81FC-C4754A880AD0}">
      <dgm:prSet/>
      <dgm:spPr/>
      <dgm:t>
        <a:bodyPr/>
        <a:lstStyle/>
        <a:p>
          <a:endParaRPr lang="en-US"/>
        </a:p>
      </dgm:t>
    </dgm:pt>
    <dgm:pt modelId="{FB7172E0-E3A1-41CA-9A64-AD8E8513DF27}">
      <dgm:prSet/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Leaders need to consider workforce plans or risk team disengagement and attrition</a:t>
          </a:r>
        </a:p>
      </dgm:t>
    </dgm:pt>
    <dgm:pt modelId="{409B3148-DC98-4F13-9E0A-FCF6F4826F16}" type="parTrans" cxnId="{3A30B589-74F8-4B7A-B893-DFA1FB7804DB}">
      <dgm:prSet/>
      <dgm:spPr/>
      <dgm:t>
        <a:bodyPr/>
        <a:lstStyle/>
        <a:p>
          <a:endParaRPr lang="en-US"/>
        </a:p>
      </dgm:t>
    </dgm:pt>
    <dgm:pt modelId="{1C92CB20-6BCA-4423-9CBA-EFA40FED6735}" type="sibTrans" cxnId="{3A30B589-74F8-4B7A-B893-DFA1FB7804DB}">
      <dgm:prSet/>
      <dgm:spPr/>
      <dgm:t>
        <a:bodyPr/>
        <a:lstStyle/>
        <a:p>
          <a:endParaRPr lang="en-US"/>
        </a:p>
      </dgm:t>
    </dgm:pt>
    <dgm:pt modelId="{C265C683-B3FF-4989-923E-E94B78249B43}">
      <dgm:prSet/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Employees feel they are collaborating less frequently since WFH</a:t>
          </a:r>
        </a:p>
      </dgm:t>
    </dgm:pt>
    <dgm:pt modelId="{648F943E-6BAB-4B73-9C50-674AACA223DA}" type="parTrans" cxnId="{88B416CA-3D38-45AF-BAAD-86A4628713B3}">
      <dgm:prSet/>
      <dgm:spPr/>
      <dgm:t>
        <a:bodyPr/>
        <a:lstStyle/>
        <a:p>
          <a:endParaRPr lang="en-US"/>
        </a:p>
      </dgm:t>
    </dgm:pt>
    <dgm:pt modelId="{0BF02FBA-ADAF-4412-8ADA-FB9D0896EA88}" type="sibTrans" cxnId="{88B416CA-3D38-45AF-BAAD-86A4628713B3}">
      <dgm:prSet/>
      <dgm:spPr/>
      <dgm:t>
        <a:bodyPr/>
        <a:lstStyle/>
        <a:p>
          <a:endParaRPr lang="en-US"/>
        </a:p>
      </dgm:t>
    </dgm:pt>
    <dgm:pt modelId="{6FAF8AEE-FA14-4538-84B8-76DBDDBB6EC5}">
      <dgm:prSet/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Leaders need to create opportunities for collaboration and use technology to assist</a:t>
          </a:r>
        </a:p>
      </dgm:t>
    </dgm:pt>
    <dgm:pt modelId="{DA38FF14-3603-4CF5-A1DF-9EEDF6ED8159}" type="parTrans" cxnId="{A95BC62D-5C2F-40F7-B848-2E91F5DB7DB2}">
      <dgm:prSet/>
      <dgm:spPr/>
      <dgm:t>
        <a:bodyPr/>
        <a:lstStyle/>
        <a:p>
          <a:endParaRPr lang="en-US"/>
        </a:p>
      </dgm:t>
    </dgm:pt>
    <dgm:pt modelId="{690DB982-0B0F-45CD-AECB-5BD65C5B3524}" type="sibTrans" cxnId="{A95BC62D-5C2F-40F7-B848-2E91F5DB7DB2}">
      <dgm:prSet/>
      <dgm:spPr/>
      <dgm:t>
        <a:bodyPr/>
        <a:lstStyle/>
        <a:p>
          <a:endParaRPr lang="en-US"/>
        </a:p>
      </dgm:t>
    </dgm:pt>
    <dgm:pt modelId="{28DD9EDC-C451-46DE-915B-F4D539D08853}">
      <dgm:prSet/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Leaders hold biases against WFH employees, believing workplace employees are higher performers and have more opportunities to be promoted</a:t>
          </a:r>
        </a:p>
      </dgm:t>
    </dgm:pt>
    <dgm:pt modelId="{68660C1F-9D83-4C08-A8B2-BB577A8FB3F3}" type="parTrans" cxnId="{B269188C-FCB4-4C72-9B7F-A69594C060F1}">
      <dgm:prSet/>
      <dgm:spPr/>
      <dgm:t>
        <a:bodyPr/>
        <a:lstStyle/>
        <a:p>
          <a:endParaRPr lang="en-US"/>
        </a:p>
      </dgm:t>
    </dgm:pt>
    <dgm:pt modelId="{E2416C58-3A57-4EBA-B354-907E73E59EF6}" type="sibTrans" cxnId="{B269188C-FCB4-4C72-9B7F-A69594C060F1}">
      <dgm:prSet/>
      <dgm:spPr/>
      <dgm:t>
        <a:bodyPr/>
        <a:lstStyle/>
        <a:p>
          <a:endParaRPr lang="en-US"/>
        </a:p>
      </dgm:t>
    </dgm:pt>
    <dgm:pt modelId="{31537D50-8DEF-4CDA-AD6E-E0612A76A91B}">
      <dgm:prSet/>
      <dgm:spPr/>
      <dgm:t>
        <a:bodyPr/>
        <a:lstStyle/>
        <a:p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Leaders need to mitigate these biases to </a:t>
          </a:r>
          <a:r>
            <a:rPr lang="en-US">
              <a:solidFill>
                <a:schemeClr val="tx1">
                  <a:lumMod val="50000"/>
                  <a:lumOff val="50000"/>
                </a:schemeClr>
              </a:solidFill>
            </a:rPr>
            <a:t>ensure WFH </a:t>
          </a:r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does not impact </a:t>
          </a:r>
          <a:r>
            <a:rPr lang="en-US">
              <a:solidFill>
                <a:schemeClr val="tx1">
                  <a:lumMod val="50000"/>
                  <a:lumOff val="50000"/>
                </a:schemeClr>
              </a:solidFill>
            </a:rPr>
            <a:t>employee morale </a:t>
          </a:r>
          <a:r>
            <a:rPr lang="en-US" dirty="0">
              <a:solidFill>
                <a:schemeClr val="tx1">
                  <a:lumMod val="50000"/>
                  <a:lumOff val="50000"/>
                </a:schemeClr>
              </a:solidFill>
            </a:rPr>
            <a:t>or career progression</a:t>
          </a:r>
        </a:p>
      </dgm:t>
    </dgm:pt>
    <dgm:pt modelId="{501AEA03-AFE0-4E7A-B76C-F2B32FEDDE38}" type="parTrans" cxnId="{9A231555-836E-4720-A7B4-E5CEAAFA1510}">
      <dgm:prSet/>
      <dgm:spPr/>
      <dgm:t>
        <a:bodyPr/>
        <a:lstStyle/>
        <a:p>
          <a:endParaRPr lang="en-US"/>
        </a:p>
      </dgm:t>
    </dgm:pt>
    <dgm:pt modelId="{A2B9C083-04D9-489F-9E60-6EA72A0F63AF}" type="sibTrans" cxnId="{9A231555-836E-4720-A7B4-E5CEAAFA1510}">
      <dgm:prSet/>
      <dgm:spPr/>
      <dgm:t>
        <a:bodyPr/>
        <a:lstStyle/>
        <a:p>
          <a:endParaRPr lang="en-US"/>
        </a:p>
      </dgm:t>
    </dgm:pt>
    <dgm:pt modelId="{0E4F0192-DFF8-40C6-A156-FCDCD38F254E}" type="pres">
      <dgm:prSet presAssocID="{5178915C-21D6-4788-9BFA-5FC0D074713E}" presName="root" presStyleCnt="0">
        <dgm:presLayoutVars>
          <dgm:dir/>
          <dgm:resizeHandles val="exact"/>
        </dgm:presLayoutVars>
      </dgm:prSet>
      <dgm:spPr/>
    </dgm:pt>
    <dgm:pt modelId="{F66979A5-CC1E-463F-A512-E85DD9A5589C}" type="pres">
      <dgm:prSet presAssocID="{5A685E86-4C04-42E9-A36D-717EE788BF9F}" presName="compNode" presStyleCnt="0"/>
      <dgm:spPr/>
    </dgm:pt>
    <dgm:pt modelId="{FA1FDA5F-0C0C-49DC-A0B5-6054ED9698E9}" type="pres">
      <dgm:prSet presAssocID="{5A685E86-4C04-42E9-A36D-717EE788BF9F}" presName="bgRect" presStyleLbl="bgShp" presStyleIdx="0" presStyleCnt="6"/>
      <dgm:spPr/>
    </dgm:pt>
    <dgm:pt modelId="{EB0E0F1E-2CD6-40EF-98C7-3E068B083884}" type="pres">
      <dgm:prSet presAssocID="{5A685E86-4C04-42E9-A36D-717EE788BF9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F746387-8898-48C5-B9D2-AF1FCF55EB1A}" type="pres">
      <dgm:prSet presAssocID="{5A685E86-4C04-42E9-A36D-717EE788BF9F}" presName="spaceRect" presStyleCnt="0"/>
      <dgm:spPr/>
    </dgm:pt>
    <dgm:pt modelId="{8D350D54-56A7-49FD-8214-128B20D5B70B}" type="pres">
      <dgm:prSet presAssocID="{5A685E86-4C04-42E9-A36D-717EE788BF9F}" presName="parTx" presStyleLbl="revTx" presStyleIdx="0" presStyleCnt="6">
        <dgm:presLayoutVars>
          <dgm:chMax val="0"/>
          <dgm:chPref val="0"/>
        </dgm:presLayoutVars>
      </dgm:prSet>
      <dgm:spPr/>
    </dgm:pt>
    <dgm:pt modelId="{DA2C6A74-97D5-49C0-AA42-E81A695E1506}" type="pres">
      <dgm:prSet presAssocID="{81EDC1B0-70FB-4C88-877A-AF8328C8FA01}" presName="sibTrans" presStyleCnt="0"/>
      <dgm:spPr/>
    </dgm:pt>
    <dgm:pt modelId="{A26F0CBB-E5EF-402D-9887-C1B3479F23F2}" type="pres">
      <dgm:prSet presAssocID="{FB7172E0-E3A1-41CA-9A64-AD8E8513DF27}" presName="compNode" presStyleCnt="0"/>
      <dgm:spPr/>
    </dgm:pt>
    <dgm:pt modelId="{D06BA0EA-4559-4B6B-A76A-DD28DDF8D31D}" type="pres">
      <dgm:prSet presAssocID="{FB7172E0-E3A1-41CA-9A64-AD8E8513DF27}" presName="bgRect" presStyleLbl="bgShp" presStyleIdx="1" presStyleCnt="6"/>
      <dgm:spPr/>
    </dgm:pt>
    <dgm:pt modelId="{9F744430-EE3D-4ADE-80D8-E37AA2B9AEF1}" type="pres">
      <dgm:prSet presAssocID="{FB7172E0-E3A1-41CA-9A64-AD8E8513DF2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7BA5E091-37A5-4C92-BBAD-CB247D196A12}" type="pres">
      <dgm:prSet presAssocID="{FB7172E0-E3A1-41CA-9A64-AD8E8513DF27}" presName="spaceRect" presStyleCnt="0"/>
      <dgm:spPr/>
    </dgm:pt>
    <dgm:pt modelId="{2F4ED45C-63F3-4549-8EE8-F73F20337475}" type="pres">
      <dgm:prSet presAssocID="{FB7172E0-E3A1-41CA-9A64-AD8E8513DF27}" presName="parTx" presStyleLbl="revTx" presStyleIdx="1" presStyleCnt="6">
        <dgm:presLayoutVars>
          <dgm:chMax val="0"/>
          <dgm:chPref val="0"/>
        </dgm:presLayoutVars>
      </dgm:prSet>
      <dgm:spPr/>
    </dgm:pt>
    <dgm:pt modelId="{435D3E90-77B0-4666-BB88-BEE25B44E4FD}" type="pres">
      <dgm:prSet presAssocID="{1C92CB20-6BCA-4423-9CBA-EFA40FED6735}" presName="sibTrans" presStyleCnt="0"/>
      <dgm:spPr/>
    </dgm:pt>
    <dgm:pt modelId="{5BCB571C-B757-4B8A-8936-2FB3E495D509}" type="pres">
      <dgm:prSet presAssocID="{C265C683-B3FF-4989-923E-E94B78249B43}" presName="compNode" presStyleCnt="0"/>
      <dgm:spPr/>
    </dgm:pt>
    <dgm:pt modelId="{22385AE4-766A-4895-BD95-0A0F69157FD4}" type="pres">
      <dgm:prSet presAssocID="{C265C683-B3FF-4989-923E-E94B78249B43}" presName="bgRect" presStyleLbl="bgShp" presStyleIdx="2" presStyleCnt="6"/>
      <dgm:spPr/>
    </dgm:pt>
    <dgm:pt modelId="{69C6AEBF-9125-4C67-B6FE-FD95889C9A35}" type="pres">
      <dgm:prSet presAssocID="{C265C683-B3FF-4989-923E-E94B78249B4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840871FA-3296-4A42-ADDB-C2E096FE932C}" type="pres">
      <dgm:prSet presAssocID="{C265C683-B3FF-4989-923E-E94B78249B43}" presName="spaceRect" presStyleCnt="0"/>
      <dgm:spPr/>
    </dgm:pt>
    <dgm:pt modelId="{F2E94941-E294-4687-B9F0-ABD5D01EE31D}" type="pres">
      <dgm:prSet presAssocID="{C265C683-B3FF-4989-923E-E94B78249B43}" presName="parTx" presStyleLbl="revTx" presStyleIdx="2" presStyleCnt="6">
        <dgm:presLayoutVars>
          <dgm:chMax val="0"/>
          <dgm:chPref val="0"/>
        </dgm:presLayoutVars>
      </dgm:prSet>
      <dgm:spPr/>
    </dgm:pt>
    <dgm:pt modelId="{8DD3E835-00E8-4272-80B7-1CD22473F434}" type="pres">
      <dgm:prSet presAssocID="{0BF02FBA-ADAF-4412-8ADA-FB9D0896EA88}" presName="sibTrans" presStyleCnt="0"/>
      <dgm:spPr/>
    </dgm:pt>
    <dgm:pt modelId="{201467E0-48CB-4BA2-870C-01642A53F292}" type="pres">
      <dgm:prSet presAssocID="{6FAF8AEE-FA14-4538-84B8-76DBDDBB6EC5}" presName="compNode" presStyleCnt="0"/>
      <dgm:spPr/>
    </dgm:pt>
    <dgm:pt modelId="{02A09F32-5D4A-4546-9B04-B58890C42EF9}" type="pres">
      <dgm:prSet presAssocID="{6FAF8AEE-FA14-4538-84B8-76DBDDBB6EC5}" presName="bgRect" presStyleLbl="bgShp" presStyleIdx="3" presStyleCnt="6"/>
      <dgm:spPr/>
    </dgm:pt>
    <dgm:pt modelId="{940F3BC1-0F7E-4B47-B9C3-ED7CE16F86EA}" type="pres">
      <dgm:prSet presAssocID="{6FAF8AEE-FA14-4538-84B8-76DBDDBB6EC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E404335-3CDB-41BE-999F-71F6BFDDC6A1}" type="pres">
      <dgm:prSet presAssocID="{6FAF8AEE-FA14-4538-84B8-76DBDDBB6EC5}" presName="spaceRect" presStyleCnt="0"/>
      <dgm:spPr/>
    </dgm:pt>
    <dgm:pt modelId="{9FF292FE-EEDD-4FF8-A285-BD68EA51ECFE}" type="pres">
      <dgm:prSet presAssocID="{6FAF8AEE-FA14-4538-84B8-76DBDDBB6EC5}" presName="parTx" presStyleLbl="revTx" presStyleIdx="3" presStyleCnt="6">
        <dgm:presLayoutVars>
          <dgm:chMax val="0"/>
          <dgm:chPref val="0"/>
        </dgm:presLayoutVars>
      </dgm:prSet>
      <dgm:spPr/>
    </dgm:pt>
    <dgm:pt modelId="{C9232F40-9DAF-41DA-ADD8-17BCE7C5EC9C}" type="pres">
      <dgm:prSet presAssocID="{690DB982-0B0F-45CD-AECB-5BD65C5B3524}" presName="sibTrans" presStyleCnt="0"/>
      <dgm:spPr/>
    </dgm:pt>
    <dgm:pt modelId="{C86DD3A8-4C49-49E3-92B3-6CA1E533B998}" type="pres">
      <dgm:prSet presAssocID="{28DD9EDC-C451-46DE-915B-F4D539D08853}" presName="compNode" presStyleCnt="0"/>
      <dgm:spPr/>
    </dgm:pt>
    <dgm:pt modelId="{A5452BC0-5931-439B-A5DC-40B48FC33EFF}" type="pres">
      <dgm:prSet presAssocID="{28DD9EDC-C451-46DE-915B-F4D539D08853}" presName="bgRect" presStyleLbl="bgShp" presStyleIdx="4" presStyleCnt="6"/>
      <dgm:spPr/>
    </dgm:pt>
    <dgm:pt modelId="{35BCE9BC-6715-44CA-B13C-6BAD4C5E60E8}" type="pres">
      <dgm:prSet presAssocID="{28DD9EDC-C451-46DE-915B-F4D539D0885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Success"/>
        </a:ext>
      </dgm:extLst>
    </dgm:pt>
    <dgm:pt modelId="{A1E1430A-2368-43F0-B191-4DEF12AAE197}" type="pres">
      <dgm:prSet presAssocID="{28DD9EDC-C451-46DE-915B-F4D539D08853}" presName="spaceRect" presStyleCnt="0"/>
      <dgm:spPr/>
    </dgm:pt>
    <dgm:pt modelId="{A634793C-BEAA-4DE8-BCC7-547504873859}" type="pres">
      <dgm:prSet presAssocID="{28DD9EDC-C451-46DE-915B-F4D539D08853}" presName="parTx" presStyleLbl="revTx" presStyleIdx="4" presStyleCnt="6">
        <dgm:presLayoutVars>
          <dgm:chMax val="0"/>
          <dgm:chPref val="0"/>
        </dgm:presLayoutVars>
      </dgm:prSet>
      <dgm:spPr/>
    </dgm:pt>
    <dgm:pt modelId="{8E494F0E-1037-4343-B3FB-687C631E983E}" type="pres">
      <dgm:prSet presAssocID="{E2416C58-3A57-4EBA-B354-907E73E59EF6}" presName="sibTrans" presStyleCnt="0"/>
      <dgm:spPr/>
    </dgm:pt>
    <dgm:pt modelId="{3DB2EE04-E6F2-47BE-87D2-B3B1D5769659}" type="pres">
      <dgm:prSet presAssocID="{31537D50-8DEF-4CDA-AD6E-E0612A76A91B}" presName="compNode" presStyleCnt="0"/>
      <dgm:spPr/>
    </dgm:pt>
    <dgm:pt modelId="{5DFAB84E-79B6-4478-B8E6-4379126BFA2C}" type="pres">
      <dgm:prSet presAssocID="{31537D50-8DEF-4CDA-AD6E-E0612A76A91B}" presName="bgRect" presStyleLbl="bgShp" presStyleIdx="5" presStyleCnt="6"/>
      <dgm:spPr/>
    </dgm:pt>
    <dgm:pt modelId="{5DABBF7B-559C-46C8-B35E-AA400F6958DD}" type="pres">
      <dgm:prSet presAssocID="{31537D50-8DEF-4CDA-AD6E-E0612A76A91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521D590-0FB5-4E84-9472-2005F0812260}" type="pres">
      <dgm:prSet presAssocID="{31537D50-8DEF-4CDA-AD6E-E0612A76A91B}" presName="spaceRect" presStyleCnt="0"/>
      <dgm:spPr/>
    </dgm:pt>
    <dgm:pt modelId="{31719603-87C4-4E07-A3EB-3703608D4305}" type="pres">
      <dgm:prSet presAssocID="{31537D50-8DEF-4CDA-AD6E-E0612A76A91B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A8FA5B05-6C6E-4841-9897-0526E5D54636}" type="presOf" srcId="{FB7172E0-E3A1-41CA-9A64-AD8E8513DF27}" destId="{2F4ED45C-63F3-4549-8EE8-F73F20337475}" srcOrd="0" destOrd="0" presId="urn:microsoft.com/office/officeart/2018/2/layout/IconVerticalSolidList"/>
    <dgm:cxn modelId="{64C7DB1B-B42B-4976-AB4C-6101C28FE306}" type="presOf" srcId="{5178915C-21D6-4788-9BFA-5FC0D074713E}" destId="{0E4F0192-DFF8-40C6-A156-FCDCD38F254E}" srcOrd="0" destOrd="0" presId="urn:microsoft.com/office/officeart/2018/2/layout/IconVerticalSolidList"/>
    <dgm:cxn modelId="{A95BC62D-5C2F-40F7-B848-2E91F5DB7DB2}" srcId="{5178915C-21D6-4788-9BFA-5FC0D074713E}" destId="{6FAF8AEE-FA14-4538-84B8-76DBDDBB6EC5}" srcOrd="3" destOrd="0" parTransId="{DA38FF14-3603-4CF5-A1DF-9EEDF6ED8159}" sibTransId="{690DB982-0B0F-45CD-AECB-5BD65C5B3524}"/>
    <dgm:cxn modelId="{3FCD3542-ECB8-496E-A461-E5BE0C618730}" type="presOf" srcId="{28DD9EDC-C451-46DE-915B-F4D539D08853}" destId="{A634793C-BEAA-4DE8-BCC7-547504873859}" srcOrd="0" destOrd="0" presId="urn:microsoft.com/office/officeart/2018/2/layout/IconVerticalSolidList"/>
    <dgm:cxn modelId="{626CB647-7F50-4C51-81FC-C4754A880AD0}" srcId="{5178915C-21D6-4788-9BFA-5FC0D074713E}" destId="{5A685E86-4C04-42E9-A36D-717EE788BF9F}" srcOrd="0" destOrd="0" parTransId="{52CF6B69-A667-4561-906D-25D1814EA3E4}" sibTransId="{81EDC1B0-70FB-4C88-877A-AF8328C8FA01}"/>
    <dgm:cxn modelId="{9A231555-836E-4720-A7B4-E5CEAAFA1510}" srcId="{5178915C-21D6-4788-9BFA-5FC0D074713E}" destId="{31537D50-8DEF-4CDA-AD6E-E0612A76A91B}" srcOrd="5" destOrd="0" parTransId="{501AEA03-AFE0-4E7A-B76C-F2B32FEDDE38}" sibTransId="{A2B9C083-04D9-489F-9E60-6EA72A0F63AF}"/>
    <dgm:cxn modelId="{3A30B589-74F8-4B7A-B893-DFA1FB7804DB}" srcId="{5178915C-21D6-4788-9BFA-5FC0D074713E}" destId="{FB7172E0-E3A1-41CA-9A64-AD8E8513DF27}" srcOrd="1" destOrd="0" parTransId="{409B3148-DC98-4F13-9E0A-FCF6F4826F16}" sibTransId="{1C92CB20-6BCA-4423-9CBA-EFA40FED6735}"/>
    <dgm:cxn modelId="{B269188C-FCB4-4C72-9B7F-A69594C060F1}" srcId="{5178915C-21D6-4788-9BFA-5FC0D074713E}" destId="{28DD9EDC-C451-46DE-915B-F4D539D08853}" srcOrd="4" destOrd="0" parTransId="{68660C1F-9D83-4C08-A8B2-BB577A8FB3F3}" sibTransId="{E2416C58-3A57-4EBA-B354-907E73E59EF6}"/>
    <dgm:cxn modelId="{30E9BA96-A03B-4D79-80C4-D914E89E8572}" type="presOf" srcId="{6FAF8AEE-FA14-4538-84B8-76DBDDBB6EC5}" destId="{9FF292FE-EEDD-4FF8-A285-BD68EA51ECFE}" srcOrd="0" destOrd="0" presId="urn:microsoft.com/office/officeart/2018/2/layout/IconVerticalSolidList"/>
    <dgm:cxn modelId="{026E1BAE-4E1D-4550-8DE0-6EF860C1678C}" type="presOf" srcId="{C265C683-B3FF-4989-923E-E94B78249B43}" destId="{F2E94941-E294-4687-B9F0-ABD5D01EE31D}" srcOrd="0" destOrd="0" presId="urn:microsoft.com/office/officeart/2018/2/layout/IconVerticalSolidList"/>
    <dgm:cxn modelId="{21F157BC-5AFF-45D2-B837-B3C8B724093D}" type="presOf" srcId="{31537D50-8DEF-4CDA-AD6E-E0612A76A91B}" destId="{31719603-87C4-4E07-A3EB-3703608D4305}" srcOrd="0" destOrd="0" presId="urn:microsoft.com/office/officeart/2018/2/layout/IconVerticalSolidList"/>
    <dgm:cxn modelId="{88B416CA-3D38-45AF-BAAD-86A4628713B3}" srcId="{5178915C-21D6-4788-9BFA-5FC0D074713E}" destId="{C265C683-B3FF-4989-923E-E94B78249B43}" srcOrd="2" destOrd="0" parTransId="{648F943E-6BAB-4B73-9C50-674AACA223DA}" sibTransId="{0BF02FBA-ADAF-4412-8ADA-FB9D0896EA88}"/>
    <dgm:cxn modelId="{62FBDECE-2E45-42D9-9F2E-93E7E7C41C9A}" type="presOf" srcId="{5A685E86-4C04-42E9-A36D-717EE788BF9F}" destId="{8D350D54-56A7-49FD-8214-128B20D5B70B}" srcOrd="0" destOrd="0" presId="urn:microsoft.com/office/officeart/2018/2/layout/IconVerticalSolidList"/>
    <dgm:cxn modelId="{1D72B7EC-667D-4D3A-BD46-523910CC1912}" type="presParOf" srcId="{0E4F0192-DFF8-40C6-A156-FCDCD38F254E}" destId="{F66979A5-CC1E-463F-A512-E85DD9A5589C}" srcOrd="0" destOrd="0" presId="urn:microsoft.com/office/officeart/2018/2/layout/IconVerticalSolidList"/>
    <dgm:cxn modelId="{7F7A7FEF-DDA4-41B6-BEE0-82EB4A860250}" type="presParOf" srcId="{F66979A5-CC1E-463F-A512-E85DD9A5589C}" destId="{FA1FDA5F-0C0C-49DC-A0B5-6054ED9698E9}" srcOrd="0" destOrd="0" presId="urn:microsoft.com/office/officeart/2018/2/layout/IconVerticalSolidList"/>
    <dgm:cxn modelId="{F50F212F-854B-4CD5-AE14-7127B939B21D}" type="presParOf" srcId="{F66979A5-CC1E-463F-A512-E85DD9A5589C}" destId="{EB0E0F1E-2CD6-40EF-98C7-3E068B083884}" srcOrd="1" destOrd="0" presId="urn:microsoft.com/office/officeart/2018/2/layout/IconVerticalSolidList"/>
    <dgm:cxn modelId="{A35330E9-CCE7-4A8E-99A1-5E47F90354EA}" type="presParOf" srcId="{F66979A5-CC1E-463F-A512-E85DD9A5589C}" destId="{3F746387-8898-48C5-B9D2-AF1FCF55EB1A}" srcOrd="2" destOrd="0" presId="urn:microsoft.com/office/officeart/2018/2/layout/IconVerticalSolidList"/>
    <dgm:cxn modelId="{8A1DFA6E-9332-4426-AC34-1F297EBDCCFF}" type="presParOf" srcId="{F66979A5-CC1E-463F-A512-E85DD9A5589C}" destId="{8D350D54-56A7-49FD-8214-128B20D5B70B}" srcOrd="3" destOrd="0" presId="urn:microsoft.com/office/officeart/2018/2/layout/IconVerticalSolidList"/>
    <dgm:cxn modelId="{BC413C5C-9F5F-4E2D-95B4-FA6A4BEDF532}" type="presParOf" srcId="{0E4F0192-DFF8-40C6-A156-FCDCD38F254E}" destId="{DA2C6A74-97D5-49C0-AA42-E81A695E1506}" srcOrd="1" destOrd="0" presId="urn:microsoft.com/office/officeart/2018/2/layout/IconVerticalSolidList"/>
    <dgm:cxn modelId="{52428AA2-DF9E-42CA-8D53-E8263EDB21E9}" type="presParOf" srcId="{0E4F0192-DFF8-40C6-A156-FCDCD38F254E}" destId="{A26F0CBB-E5EF-402D-9887-C1B3479F23F2}" srcOrd="2" destOrd="0" presId="urn:microsoft.com/office/officeart/2018/2/layout/IconVerticalSolidList"/>
    <dgm:cxn modelId="{CF675364-2F87-4F9F-A29C-A8208337A6EA}" type="presParOf" srcId="{A26F0CBB-E5EF-402D-9887-C1B3479F23F2}" destId="{D06BA0EA-4559-4B6B-A76A-DD28DDF8D31D}" srcOrd="0" destOrd="0" presId="urn:microsoft.com/office/officeart/2018/2/layout/IconVerticalSolidList"/>
    <dgm:cxn modelId="{6DBA2470-088C-43C7-9B98-8F117EF081CC}" type="presParOf" srcId="{A26F0CBB-E5EF-402D-9887-C1B3479F23F2}" destId="{9F744430-EE3D-4ADE-80D8-E37AA2B9AEF1}" srcOrd="1" destOrd="0" presId="urn:microsoft.com/office/officeart/2018/2/layout/IconVerticalSolidList"/>
    <dgm:cxn modelId="{8C6B99EA-FFBC-44A1-A20D-9FA634FB7CBE}" type="presParOf" srcId="{A26F0CBB-E5EF-402D-9887-C1B3479F23F2}" destId="{7BA5E091-37A5-4C92-BBAD-CB247D196A12}" srcOrd="2" destOrd="0" presId="urn:microsoft.com/office/officeart/2018/2/layout/IconVerticalSolidList"/>
    <dgm:cxn modelId="{BF0144DC-3117-4C86-A1A3-124D871FA084}" type="presParOf" srcId="{A26F0CBB-E5EF-402D-9887-C1B3479F23F2}" destId="{2F4ED45C-63F3-4549-8EE8-F73F20337475}" srcOrd="3" destOrd="0" presId="urn:microsoft.com/office/officeart/2018/2/layout/IconVerticalSolidList"/>
    <dgm:cxn modelId="{033056E9-2EBE-468D-ADC7-6A22A2756326}" type="presParOf" srcId="{0E4F0192-DFF8-40C6-A156-FCDCD38F254E}" destId="{435D3E90-77B0-4666-BB88-BEE25B44E4FD}" srcOrd="3" destOrd="0" presId="urn:microsoft.com/office/officeart/2018/2/layout/IconVerticalSolidList"/>
    <dgm:cxn modelId="{FD7A6CBE-5E32-4B85-AA3B-D43BDB792013}" type="presParOf" srcId="{0E4F0192-DFF8-40C6-A156-FCDCD38F254E}" destId="{5BCB571C-B757-4B8A-8936-2FB3E495D509}" srcOrd="4" destOrd="0" presId="urn:microsoft.com/office/officeart/2018/2/layout/IconVerticalSolidList"/>
    <dgm:cxn modelId="{117B0148-03B2-4706-844D-C28012829486}" type="presParOf" srcId="{5BCB571C-B757-4B8A-8936-2FB3E495D509}" destId="{22385AE4-766A-4895-BD95-0A0F69157FD4}" srcOrd="0" destOrd="0" presId="urn:microsoft.com/office/officeart/2018/2/layout/IconVerticalSolidList"/>
    <dgm:cxn modelId="{E2163595-CCA9-4653-904B-7B6ABDC25804}" type="presParOf" srcId="{5BCB571C-B757-4B8A-8936-2FB3E495D509}" destId="{69C6AEBF-9125-4C67-B6FE-FD95889C9A35}" srcOrd="1" destOrd="0" presId="urn:microsoft.com/office/officeart/2018/2/layout/IconVerticalSolidList"/>
    <dgm:cxn modelId="{041CE32A-861F-4419-B22B-54E1FF099D29}" type="presParOf" srcId="{5BCB571C-B757-4B8A-8936-2FB3E495D509}" destId="{840871FA-3296-4A42-ADDB-C2E096FE932C}" srcOrd="2" destOrd="0" presId="urn:microsoft.com/office/officeart/2018/2/layout/IconVerticalSolidList"/>
    <dgm:cxn modelId="{E259E24B-52C6-440B-93E5-A384CA0AD7F1}" type="presParOf" srcId="{5BCB571C-B757-4B8A-8936-2FB3E495D509}" destId="{F2E94941-E294-4687-B9F0-ABD5D01EE31D}" srcOrd="3" destOrd="0" presId="urn:microsoft.com/office/officeart/2018/2/layout/IconVerticalSolidList"/>
    <dgm:cxn modelId="{F3C907E5-93F7-447C-BD40-159C6C62BD31}" type="presParOf" srcId="{0E4F0192-DFF8-40C6-A156-FCDCD38F254E}" destId="{8DD3E835-00E8-4272-80B7-1CD22473F434}" srcOrd="5" destOrd="0" presId="urn:microsoft.com/office/officeart/2018/2/layout/IconVerticalSolidList"/>
    <dgm:cxn modelId="{83A623A3-E75A-4925-9238-8E7DB2471049}" type="presParOf" srcId="{0E4F0192-DFF8-40C6-A156-FCDCD38F254E}" destId="{201467E0-48CB-4BA2-870C-01642A53F292}" srcOrd="6" destOrd="0" presId="urn:microsoft.com/office/officeart/2018/2/layout/IconVerticalSolidList"/>
    <dgm:cxn modelId="{5EC20DAA-F112-47F0-80C1-5843348B95FF}" type="presParOf" srcId="{201467E0-48CB-4BA2-870C-01642A53F292}" destId="{02A09F32-5D4A-4546-9B04-B58890C42EF9}" srcOrd="0" destOrd="0" presId="urn:microsoft.com/office/officeart/2018/2/layout/IconVerticalSolidList"/>
    <dgm:cxn modelId="{D479CF9F-351F-4C9F-844C-E622A9559B4C}" type="presParOf" srcId="{201467E0-48CB-4BA2-870C-01642A53F292}" destId="{940F3BC1-0F7E-4B47-B9C3-ED7CE16F86EA}" srcOrd="1" destOrd="0" presId="urn:microsoft.com/office/officeart/2018/2/layout/IconVerticalSolidList"/>
    <dgm:cxn modelId="{2895C59C-C2FB-4074-A05A-44E2DF29B5C9}" type="presParOf" srcId="{201467E0-48CB-4BA2-870C-01642A53F292}" destId="{9E404335-3CDB-41BE-999F-71F6BFDDC6A1}" srcOrd="2" destOrd="0" presId="urn:microsoft.com/office/officeart/2018/2/layout/IconVerticalSolidList"/>
    <dgm:cxn modelId="{55D3D5F6-F424-4F92-9C2A-1985085A1B27}" type="presParOf" srcId="{201467E0-48CB-4BA2-870C-01642A53F292}" destId="{9FF292FE-EEDD-4FF8-A285-BD68EA51ECFE}" srcOrd="3" destOrd="0" presId="urn:microsoft.com/office/officeart/2018/2/layout/IconVerticalSolidList"/>
    <dgm:cxn modelId="{43551DA9-57A6-49C5-97CB-59DD6F60DFBF}" type="presParOf" srcId="{0E4F0192-DFF8-40C6-A156-FCDCD38F254E}" destId="{C9232F40-9DAF-41DA-ADD8-17BCE7C5EC9C}" srcOrd="7" destOrd="0" presId="urn:microsoft.com/office/officeart/2018/2/layout/IconVerticalSolidList"/>
    <dgm:cxn modelId="{C255A6A2-C915-4E4D-ACAA-3EA496B00DB6}" type="presParOf" srcId="{0E4F0192-DFF8-40C6-A156-FCDCD38F254E}" destId="{C86DD3A8-4C49-49E3-92B3-6CA1E533B998}" srcOrd="8" destOrd="0" presId="urn:microsoft.com/office/officeart/2018/2/layout/IconVerticalSolidList"/>
    <dgm:cxn modelId="{7BF01AEC-A709-4E4C-B260-EE961220606D}" type="presParOf" srcId="{C86DD3A8-4C49-49E3-92B3-6CA1E533B998}" destId="{A5452BC0-5931-439B-A5DC-40B48FC33EFF}" srcOrd="0" destOrd="0" presId="urn:microsoft.com/office/officeart/2018/2/layout/IconVerticalSolidList"/>
    <dgm:cxn modelId="{BE07E3EB-306A-457C-883D-5F8866D5DAB7}" type="presParOf" srcId="{C86DD3A8-4C49-49E3-92B3-6CA1E533B998}" destId="{35BCE9BC-6715-44CA-B13C-6BAD4C5E60E8}" srcOrd="1" destOrd="0" presId="urn:microsoft.com/office/officeart/2018/2/layout/IconVerticalSolidList"/>
    <dgm:cxn modelId="{2636594F-12F1-46D1-958F-CB205490A713}" type="presParOf" srcId="{C86DD3A8-4C49-49E3-92B3-6CA1E533B998}" destId="{A1E1430A-2368-43F0-B191-4DEF12AAE197}" srcOrd="2" destOrd="0" presId="urn:microsoft.com/office/officeart/2018/2/layout/IconVerticalSolidList"/>
    <dgm:cxn modelId="{1EE42C91-79FD-47AE-9816-400540C3D498}" type="presParOf" srcId="{C86DD3A8-4C49-49E3-92B3-6CA1E533B998}" destId="{A634793C-BEAA-4DE8-BCC7-547504873859}" srcOrd="3" destOrd="0" presId="urn:microsoft.com/office/officeart/2018/2/layout/IconVerticalSolidList"/>
    <dgm:cxn modelId="{9D8BE535-97A6-4EB0-A094-93DA34F2D14D}" type="presParOf" srcId="{0E4F0192-DFF8-40C6-A156-FCDCD38F254E}" destId="{8E494F0E-1037-4343-B3FB-687C631E983E}" srcOrd="9" destOrd="0" presId="urn:microsoft.com/office/officeart/2018/2/layout/IconVerticalSolidList"/>
    <dgm:cxn modelId="{2034676C-C095-43A3-AC55-2CDAA4BF5047}" type="presParOf" srcId="{0E4F0192-DFF8-40C6-A156-FCDCD38F254E}" destId="{3DB2EE04-E6F2-47BE-87D2-B3B1D5769659}" srcOrd="10" destOrd="0" presId="urn:microsoft.com/office/officeart/2018/2/layout/IconVerticalSolidList"/>
    <dgm:cxn modelId="{263628E6-E093-47F9-B43D-67D7B476977C}" type="presParOf" srcId="{3DB2EE04-E6F2-47BE-87D2-B3B1D5769659}" destId="{5DFAB84E-79B6-4478-B8E6-4379126BFA2C}" srcOrd="0" destOrd="0" presId="urn:microsoft.com/office/officeart/2018/2/layout/IconVerticalSolidList"/>
    <dgm:cxn modelId="{EDAED5E6-CBBE-45DB-A410-9B34393DE97B}" type="presParOf" srcId="{3DB2EE04-E6F2-47BE-87D2-B3B1D5769659}" destId="{5DABBF7B-559C-46C8-B35E-AA400F6958DD}" srcOrd="1" destOrd="0" presId="urn:microsoft.com/office/officeart/2018/2/layout/IconVerticalSolidList"/>
    <dgm:cxn modelId="{0C677575-D028-4AEE-A56A-8D25AF4A4A11}" type="presParOf" srcId="{3DB2EE04-E6F2-47BE-87D2-B3B1D5769659}" destId="{6521D590-0FB5-4E84-9472-2005F0812260}" srcOrd="2" destOrd="0" presId="urn:microsoft.com/office/officeart/2018/2/layout/IconVerticalSolidList"/>
    <dgm:cxn modelId="{0298407D-3C2B-4D9A-BD62-BAD86FECBC82}" type="presParOf" srcId="{3DB2EE04-E6F2-47BE-87D2-B3B1D5769659}" destId="{31719603-87C4-4E07-A3EB-3703608D43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FDA5F-0C0C-49DC-A0B5-6054ED9698E9}">
      <dsp:nvSpPr>
        <dsp:cNvPr id="0" name=""/>
        <dsp:cNvSpPr/>
      </dsp:nvSpPr>
      <dsp:spPr>
        <a:xfrm>
          <a:off x="0" y="1457"/>
          <a:ext cx="10835122" cy="6209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E0F1E-2CD6-40EF-98C7-3E068B083884}">
      <dsp:nvSpPr>
        <dsp:cNvPr id="0" name=""/>
        <dsp:cNvSpPr/>
      </dsp:nvSpPr>
      <dsp:spPr>
        <a:xfrm>
          <a:off x="187847" y="141178"/>
          <a:ext cx="341540" cy="3415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50D54-56A7-49FD-8214-128B20D5B70B}">
      <dsp:nvSpPr>
        <dsp:cNvPr id="0" name=""/>
        <dsp:cNvSpPr/>
      </dsp:nvSpPr>
      <dsp:spPr>
        <a:xfrm>
          <a:off x="717234" y="1457"/>
          <a:ext cx="10117887" cy="62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21" tIns="65721" rIns="65721" bIns="657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>
                  <a:lumMod val="50000"/>
                  <a:lumOff val="50000"/>
                </a:schemeClr>
              </a:solidFill>
            </a:rPr>
            <a:t>75% of customer service employees want to continue to work from home (WFH) at least once per week after the pandemic ends</a:t>
          </a:r>
        </a:p>
      </dsp:txBody>
      <dsp:txXfrm>
        <a:off x="717234" y="1457"/>
        <a:ext cx="10117887" cy="620982"/>
      </dsp:txXfrm>
    </dsp:sp>
    <dsp:sp modelId="{D06BA0EA-4559-4B6B-A76A-DD28DDF8D31D}">
      <dsp:nvSpPr>
        <dsp:cNvPr id="0" name=""/>
        <dsp:cNvSpPr/>
      </dsp:nvSpPr>
      <dsp:spPr>
        <a:xfrm>
          <a:off x="0" y="777685"/>
          <a:ext cx="10835122" cy="6209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44430-EE3D-4ADE-80D8-E37AA2B9AEF1}">
      <dsp:nvSpPr>
        <dsp:cNvPr id="0" name=""/>
        <dsp:cNvSpPr/>
      </dsp:nvSpPr>
      <dsp:spPr>
        <a:xfrm>
          <a:off x="187847" y="917406"/>
          <a:ext cx="341540" cy="3415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ED45C-63F3-4549-8EE8-F73F20337475}">
      <dsp:nvSpPr>
        <dsp:cNvPr id="0" name=""/>
        <dsp:cNvSpPr/>
      </dsp:nvSpPr>
      <dsp:spPr>
        <a:xfrm>
          <a:off x="717234" y="777685"/>
          <a:ext cx="10117887" cy="62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21" tIns="65721" rIns="65721" bIns="657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>
                  <a:lumMod val="50000"/>
                  <a:lumOff val="50000"/>
                </a:schemeClr>
              </a:solidFill>
            </a:rPr>
            <a:t>Leaders need to consider workforce plans or risk team disengagement and attrition</a:t>
          </a:r>
        </a:p>
      </dsp:txBody>
      <dsp:txXfrm>
        <a:off x="717234" y="777685"/>
        <a:ext cx="10117887" cy="620982"/>
      </dsp:txXfrm>
    </dsp:sp>
    <dsp:sp modelId="{22385AE4-766A-4895-BD95-0A0F69157FD4}">
      <dsp:nvSpPr>
        <dsp:cNvPr id="0" name=""/>
        <dsp:cNvSpPr/>
      </dsp:nvSpPr>
      <dsp:spPr>
        <a:xfrm>
          <a:off x="0" y="1553913"/>
          <a:ext cx="10835122" cy="6209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6AEBF-9125-4C67-B6FE-FD95889C9A35}">
      <dsp:nvSpPr>
        <dsp:cNvPr id="0" name=""/>
        <dsp:cNvSpPr/>
      </dsp:nvSpPr>
      <dsp:spPr>
        <a:xfrm>
          <a:off x="187847" y="1693635"/>
          <a:ext cx="341540" cy="3415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94941-E294-4687-B9F0-ABD5D01EE31D}">
      <dsp:nvSpPr>
        <dsp:cNvPr id="0" name=""/>
        <dsp:cNvSpPr/>
      </dsp:nvSpPr>
      <dsp:spPr>
        <a:xfrm>
          <a:off x="717234" y="1553913"/>
          <a:ext cx="10117887" cy="62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21" tIns="65721" rIns="65721" bIns="657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>
                  <a:lumMod val="50000"/>
                  <a:lumOff val="50000"/>
                </a:schemeClr>
              </a:solidFill>
            </a:rPr>
            <a:t>Employees feel they are collaborating less frequently since WFH</a:t>
          </a:r>
        </a:p>
      </dsp:txBody>
      <dsp:txXfrm>
        <a:off x="717234" y="1553913"/>
        <a:ext cx="10117887" cy="620982"/>
      </dsp:txXfrm>
    </dsp:sp>
    <dsp:sp modelId="{02A09F32-5D4A-4546-9B04-B58890C42EF9}">
      <dsp:nvSpPr>
        <dsp:cNvPr id="0" name=""/>
        <dsp:cNvSpPr/>
      </dsp:nvSpPr>
      <dsp:spPr>
        <a:xfrm>
          <a:off x="0" y="2330142"/>
          <a:ext cx="10835122" cy="6209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F3BC1-0F7E-4B47-B9C3-ED7CE16F86EA}">
      <dsp:nvSpPr>
        <dsp:cNvPr id="0" name=""/>
        <dsp:cNvSpPr/>
      </dsp:nvSpPr>
      <dsp:spPr>
        <a:xfrm>
          <a:off x="187847" y="2469863"/>
          <a:ext cx="341540" cy="3415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292FE-EEDD-4FF8-A285-BD68EA51ECFE}">
      <dsp:nvSpPr>
        <dsp:cNvPr id="0" name=""/>
        <dsp:cNvSpPr/>
      </dsp:nvSpPr>
      <dsp:spPr>
        <a:xfrm>
          <a:off x="717234" y="2330142"/>
          <a:ext cx="10117887" cy="62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21" tIns="65721" rIns="65721" bIns="657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>
                  <a:lumMod val="50000"/>
                  <a:lumOff val="50000"/>
                </a:schemeClr>
              </a:solidFill>
            </a:rPr>
            <a:t>Leaders need to create opportunities for collaboration and use technology to assist</a:t>
          </a:r>
        </a:p>
      </dsp:txBody>
      <dsp:txXfrm>
        <a:off x="717234" y="2330142"/>
        <a:ext cx="10117887" cy="620982"/>
      </dsp:txXfrm>
    </dsp:sp>
    <dsp:sp modelId="{A5452BC0-5931-439B-A5DC-40B48FC33EFF}">
      <dsp:nvSpPr>
        <dsp:cNvPr id="0" name=""/>
        <dsp:cNvSpPr/>
      </dsp:nvSpPr>
      <dsp:spPr>
        <a:xfrm>
          <a:off x="0" y="3106370"/>
          <a:ext cx="10835122" cy="6209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CE9BC-6715-44CA-B13C-6BAD4C5E60E8}">
      <dsp:nvSpPr>
        <dsp:cNvPr id="0" name=""/>
        <dsp:cNvSpPr/>
      </dsp:nvSpPr>
      <dsp:spPr>
        <a:xfrm>
          <a:off x="187847" y="3246091"/>
          <a:ext cx="341540" cy="34154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4793C-BEAA-4DE8-BCC7-547504873859}">
      <dsp:nvSpPr>
        <dsp:cNvPr id="0" name=""/>
        <dsp:cNvSpPr/>
      </dsp:nvSpPr>
      <dsp:spPr>
        <a:xfrm>
          <a:off x="717234" y="3106370"/>
          <a:ext cx="10117887" cy="62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21" tIns="65721" rIns="65721" bIns="657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>
                  <a:lumMod val="50000"/>
                  <a:lumOff val="50000"/>
                </a:schemeClr>
              </a:solidFill>
            </a:rPr>
            <a:t>Leaders hold biases against WFH employees, believing workplace employees are higher performers and have more opportunities to be promoted</a:t>
          </a:r>
        </a:p>
      </dsp:txBody>
      <dsp:txXfrm>
        <a:off x="717234" y="3106370"/>
        <a:ext cx="10117887" cy="620982"/>
      </dsp:txXfrm>
    </dsp:sp>
    <dsp:sp modelId="{5DFAB84E-79B6-4478-B8E6-4379126BFA2C}">
      <dsp:nvSpPr>
        <dsp:cNvPr id="0" name=""/>
        <dsp:cNvSpPr/>
      </dsp:nvSpPr>
      <dsp:spPr>
        <a:xfrm>
          <a:off x="0" y="3882599"/>
          <a:ext cx="10835122" cy="6209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BBF7B-559C-46C8-B35E-AA400F6958DD}">
      <dsp:nvSpPr>
        <dsp:cNvPr id="0" name=""/>
        <dsp:cNvSpPr/>
      </dsp:nvSpPr>
      <dsp:spPr>
        <a:xfrm>
          <a:off x="187847" y="4022320"/>
          <a:ext cx="341540" cy="34154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19603-87C4-4E07-A3EB-3703608D4305}">
      <dsp:nvSpPr>
        <dsp:cNvPr id="0" name=""/>
        <dsp:cNvSpPr/>
      </dsp:nvSpPr>
      <dsp:spPr>
        <a:xfrm>
          <a:off x="717234" y="3882599"/>
          <a:ext cx="10117887" cy="62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21" tIns="65721" rIns="65721" bIns="657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>
                  <a:lumMod val="50000"/>
                  <a:lumOff val="50000"/>
                </a:schemeClr>
              </a:solidFill>
            </a:rPr>
            <a:t>Leaders need to mitigate these biases to </a:t>
          </a:r>
          <a:r>
            <a:rPr lang="en-US" sz="1700" kern="1200">
              <a:solidFill>
                <a:schemeClr val="tx1">
                  <a:lumMod val="50000"/>
                  <a:lumOff val="50000"/>
                </a:schemeClr>
              </a:solidFill>
            </a:rPr>
            <a:t>ensure WFH </a:t>
          </a:r>
          <a:r>
            <a:rPr lang="en-US" sz="1700" kern="1200" dirty="0">
              <a:solidFill>
                <a:schemeClr val="tx1">
                  <a:lumMod val="50000"/>
                  <a:lumOff val="50000"/>
                </a:schemeClr>
              </a:solidFill>
            </a:rPr>
            <a:t>does not impact </a:t>
          </a:r>
          <a:r>
            <a:rPr lang="en-US" sz="1700" kern="1200">
              <a:solidFill>
                <a:schemeClr val="tx1">
                  <a:lumMod val="50000"/>
                  <a:lumOff val="50000"/>
                </a:schemeClr>
              </a:solidFill>
            </a:rPr>
            <a:t>employee morale </a:t>
          </a:r>
          <a:r>
            <a:rPr lang="en-US" sz="1700" kern="1200" dirty="0">
              <a:solidFill>
                <a:schemeClr val="tx1">
                  <a:lumMod val="50000"/>
                  <a:lumOff val="50000"/>
                </a:schemeClr>
              </a:solidFill>
            </a:rPr>
            <a:t>or career progression</a:t>
          </a:r>
        </a:p>
      </dsp:txBody>
      <dsp:txXfrm>
        <a:off x="717234" y="3882599"/>
        <a:ext cx="10117887" cy="620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IN" smtClean="0"/>
              <a:t>22-06-2021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IN" smtClean="0"/>
              <a:t>22-06-2021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Interactive session</a:t>
            </a:r>
          </a:p>
          <a:p>
            <a:r>
              <a:rPr lang="en-US"/>
              <a:t>Polls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4169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 development?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827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0796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Impact to local community;</a:t>
            </a:r>
          </a:p>
          <a:p>
            <a:r>
              <a:rPr lang="en-US" dirty="0"/>
              <a:t>We are seeing more people move to the area that can work remotely; impact on housing availability</a:t>
            </a:r>
          </a:p>
          <a:p>
            <a:r>
              <a:rPr lang="en-US" dirty="0"/>
              <a:t>Availability of office space</a:t>
            </a:r>
          </a:p>
          <a:p>
            <a:endParaRPr lang="en-US" dirty="0"/>
          </a:p>
          <a:p>
            <a:r>
              <a:rPr lang="en-US" dirty="0"/>
              <a:t>What else can CCSMG do to help you?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950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External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0845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8675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those that have returned to the office, what advice can you share with those preparing to return?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349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2857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this happening?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305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restrictions, what are they?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1812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 related?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4703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are they in their career?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870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5F053F4-F2D4-4E86-AABE-2CB8255A31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8199" y="6402949"/>
            <a:ext cx="1783801" cy="45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5A5CAAD-9FD7-4549-B6E7-152B74DA8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8199" y="63432"/>
            <a:ext cx="1783801" cy="45505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4BFA5B0-596E-4EBE-B7B3-3785F9FF34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8199" y="63432"/>
            <a:ext cx="1783801" cy="45505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3F102BD-DBB2-4270-9C9F-71FBDBFA20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8199" y="63432"/>
            <a:ext cx="1783801" cy="45505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4F300E-8FCB-4361-AD88-F52E36A138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8199" y="6333660"/>
            <a:ext cx="1783801" cy="45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CE0E7C-E966-4304-AD3C-C9AF418D56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8199" y="6402949"/>
            <a:ext cx="1783801" cy="45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F72670-C33D-4FBC-9C92-7063F5A9C6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8199" y="6365923"/>
            <a:ext cx="1783801" cy="45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705B56-FD1C-46CF-BD79-E81542A5AE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6792" y="65606"/>
            <a:ext cx="1783801" cy="45505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dirty="0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dirty="0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dirty="0"/>
              <a:t>Fifth level</a:t>
            </a:r>
            <a:endParaRPr lang="en-IN" dirty="0"/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7516E7D-BD1F-4064-A801-2E1510192F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6792" y="65606"/>
            <a:ext cx="1783801" cy="455051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41FE804-112F-4B4F-8530-DE073B01AE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6792" y="65606"/>
            <a:ext cx="1783801" cy="455051"/>
          </a:xfrm>
          <a:prstGeom prst="rect">
            <a:avLst/>
          </a:prstGeom>
        </p:spPr>
      </p:pic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table</a:t>
            </a:r>
            <a:endParaRPr lang="en-GB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DCEB15B-2C69-4375-9661-AAA47E2526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7393" y="6304481"/>
            <a:ext cx="1783801" cy="45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2C1441-777F-4D8A-B77B-C10F8813AB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7393" y="6304481"/>
            <a:ext cx="1783801" cy="45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B050-B7B7-4943-96AA-02E2FE14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425" y="1987420"/>
            <a:ext cx="5257051" cy="1789855"/>
          </a:xfrm>
        </p:spPr>
        <p:txBody>
          <a:bodyPr/>
          <a:lstStyle/>
          <a:p>
            <a:r>
              <a:rPr lang="en-US" dirty="0"/>
              <a:t>Returning to the office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1CA88-CDC2-488D-8EFA-682AE986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8425" y="3789946"/>
            <a:ext cx="5101522" cy="910580"/>
          </a:xfrm>
        </p:spPr>
        <p:txBody>
          <a:bodyPr>
            <a:normAutofit/>
          </a:bodyPr>
          <a:lstStyle/>
          <a:p>
            <a:r>
              <a:rPr lang="en-US" dirty="0"/>
              <a:t>CCSMG June virtual event</a:t>
            </a:r>
          </a:p>
        </p:txBody>
      </p:sp>
    </p:spTree>
    <p:extLst>
      <p:ext uri="{BB962C8B-B14F-4D97-AF65-F5344CB8AC3E}">
        <p14:creationId xmlns:p14="http://schemas.microsoft.com/office/powerpoint/2010/main" val="2724594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0D4D3-BB3B-4E52-98AC-4E04302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else have you learnt </a:t>
            </a:r>
            <a:br>
              <a:rPr lang="en-US" dirty="0"/>
            </a:br>
            <a:r>
              <a:rPr lang="en-US" dirty="0"/>
              <a:t>about your teams?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543C-C26A-45E6-BC3C-8269E56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can and will rise to the occasion; they’ve not had to WFH               in the past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collaboration  using teams vs. in-person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Technology made it easier to collaborate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training and building relationship for new hires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of recording for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A22F-9F40-4B58-A7A8-CD74820821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786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0D4D3-BB3B-4E52-98AC-4E04302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you learn about yourself?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543C-C26A-45E6-BC3C-8269E56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Those that worked remotely to begin with have others        understanding the complexity of WFH now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Needing a break and not being able to travel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A22F-9F40-4B58-A7A8-CD74820821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IN" smtClean="0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789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0D4D3-BB3B-4E52-98AC-4E04302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else is on your mind?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543C-C26A-45E6-BC3C-8269E56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are other companies managing and </a:t>
            </a: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</a:rPr>
              <a:t>measuring              performance when teams are WFH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A22F-9F40-4B58-A7A8-CD74820821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940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DCBB-54E8-4410-9A20-87C16680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</p:spPr>
        <p:txBody>
          <a:bodyPr anchor="b">
            <a:normAutofit/>
          </a:bodyPr>
          <a:lstStyle/>
          <a:p>
            <a:r>
              <a:rPr lang="en-IN" dirty="0"/>
              <a:t>Statistics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61F87C-51CD-4027-9851-E91EFAB5C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573811"/>
              </p:ext>
            </p:extLst>
          </p:nvPr>
        </p:nvGraphicFramePr>
        <p:xfrm>
          <a:off x="518678" y="1671924"/>
          <a:ext cx="10835122" cy="4505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679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0D4D3-BB3B-4E52-98AC-4E04302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returned to the office?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543C-C26A-45E6-BC3C-8269E56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No, continue to work from home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Yes, back in the office full-time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Yes, but we have more flexibility to work from home during the week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A22F-9F40-4B58-A7A8-CD74820821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775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3814-6DC6-4262-A347-DC9B99B0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to go into the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A5922-440B-4B79-9054-38BE71B1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Awareness of guidelines across different states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Change in dress code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Adjustments to manage safety evacuation in the office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9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3814-6DC6-4262-A347-DC9B99B0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were the challenges </a:t>
            </a:r>
            <a:br>
              <a:rPr lang="en-US" dirty="0"/>
            </a:br>
            <a:r>
              <a:rPr lang="en-US" dirty="0"/>
              <a:t>returning to the office?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A5922-440B-4B79-9054-38BE71B1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Wearing a mask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Availability of vending machines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of facilities – gyms, cafeterias, conference rooms, etc.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Workspace configuration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Keeping up with guidelines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Coordinating and coaching teams working on and off-site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Childcare</a:t>
            </a:r>
          </a:p>
        </p:txBody>
      </p:sp>
    </p:spTree>
    <p:extLst>
      <p:ext uri="{BB962C8B-B14F-4D97-AF65-F5344CB8AC3E}">
        <p14:creationId xmlns:p14="http://schemas.microsoft.com/office/powerpoint/2010/main" val="29800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0D4D3-BB3B-4E52-98AC-4E04302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the driver to return </a:t>
            </a:r>
            <a:br>
              <a:rPr lang="en-US" dirty="0"/>
            </a:br>
            <a:r>
              <a:rPr lang="en-US" dirty="0"/>
              <a:t>to the office?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543C-C26A-45E6-BC3C-8269E56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collaboration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Maintain culture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Onboarding new hires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</a:rPr>
              <a:t>Networking opportunities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A22F-9F40-4B58-A7A8-CD74820821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IN" smtClean="0"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32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0D4D3-BB3B-4E52-98AC-4E04302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things like back in the office?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543C-C26A-45E6-BC3C-8269E56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 to pre-pandemic days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Still some restrictions in place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A22F-9F40-4B58-A7A8-CD74820821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9433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0D4D3-BB3B-4E52-98AC-4E04302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your team feel being </a:t>
            </a:r>
            <a:br>
              <a:rPr lang="en-US" dirty="0"/>
            </a:br>
            <a:r>
              <a:rPr lang="en-US" dirty="0"/>
              <a:t>back in the office?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543C-C26A-45E6-BC3C-8269E56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Happy to be back in the office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Would prefer to work from home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Mixed feedback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A22F-9F40-4B58-A7A8-CD74820821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811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0D4D3-BB3B-4E52-98AC-4E04302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Have you lost employee’s by </a:t>
            </a:r>
            <a:br>
              <a:rPr lang="en-US" dirty="0"/>
            </a:br>
            <a:r>
              <a:rPr lang="en-US" dirty="0"/>
              <a:t>returning to the office?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543C-C26A-45E6-BC3C-8269E566D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No, our employer changed the work from home policy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A22F-9F40-4B58-A7A8-CD74820821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2225" y="6356350"/>
            <a:ext cx="739775" cy="365125"/>
          </a:xfrm>
        </p:spPr>
        <p:txBody>
          <a:bodyPr/>
          <a:lstStyle/>
          <a:p>
            <a:fld id="{8699F50C-BE38-4BD0-BA84-9B090E1F2B9B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1071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-03 Presentation Layout_CA - v6" id="{E989BABB-6CAC-4B7A-BEDD-AC8E941209AD}" vid="{8EB46C3B-1734-4DB1-861E-420A63F4C2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9A80A7-0DD1-4CF4-ABD5-362A6549C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4D15D6-87BC-477C-8E91-9F90829C2FC8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fb0879af-3eba-417a-a55a-ffe6dcd6ca77"/>
    <ds:schemaRef ds:uri="6dc4bcd6-49db-4c07-9060-8acfc67cef9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79AA90D-A39D-4F83-B1BD-92099B1CA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Widescreen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Returning to the office</vt:lpstr>
      <vt:lpstr>Statistics</vt:lpstr>
      <vt:lpstr>Have you returned to the office?</vt:lpstr>
      <vt:lpstr>Preparing to go into the office</vt:lpstr>
      <vt:lpstr>What were the challenges  returning to the office?</vt:lpstr>
      <vt:lpstr>What was the driver to return  to the office?</vt:lpstr>
      <vt:lpstr>What are things like back in the office?</vt:lpstr>
      <vt:lpstr>How does your team feel being  back in the office?</vt:lpstr>
      <vt:lpstr>Have you lost employee’s by  returning to the office?</vt:lpstr>
      <vt:lpstr>What else have you learnt  about your teams?</vt:lpstr>
      <vt:lpstr>What did you learn about yourself?</vt:lpstr>
      <vt:lpstr>What else is on your mind?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2018-06-07T22:37:10Z</dcterms:created>
  <dcterms:modified xsi:type="dcterms:W3CDTF">2021-06-22T21:25:26Z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