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4"/>
  </p:notesMasterIdLst>
  <p:handoutMasterIdLst>
    <p:handoutMasterId r:id="rId15"/>
  </p:handoutMasterIdLst>
  <p:sldIdLst>
    <p:sldId id="285" r:id="rId5"/>
    <p:sldId id="617" r:id="rId6"/>
    <p:sldId id="324" r:id="rId7"/>
    <p:sldId id="615" r:id="rId8"/>
    <p:sldId id="611" r:id="rId9"/>
    <p:sldId id="612" r:id="rId10"/>
    <p:sldId id="613" r:id="rId11"/>
    <p:sldId id="614" r:id="rId12"/>
    <p:sldId id="616"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14067"/>
    <a:srgbClr val="3F3F3F"/>
    <a:srgbClr val="014E7D"/>
    <a:srgbClr val="013657"/>
    <a:srgbClr val="01456F"/>
    <a:srgbClr val="014B79"/>
    <a:srgbClr val="0937C9"/>
    <a:srgbClr val="002774"/>
    <a:srgbClr val="929A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88344" autoAdjust="0"/>
  </p:normalViewPr>
  <p:slideViewPr>
    <p:cSldViewPr snapToGrid="0" showGuides="1">
      <p:cViewPr varScale="1">
        <p:scale>
          <a:sx n="98" d="100"/>
          <a:sy n="98" d="100"/>
        </p:scale>
        <p:origin x="528" y="90"/>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19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IN" dirty="0"/>
          </a:p>
        </p:txBody>
      </p:sp>
      <p:sp>
        <p:nvSpPr>
          <p:cNvPr id="3" name="Date Placeholder 2">
            <a:extLst>
              <a:ext uri="{FF2B5EF4-FFF2-40B4-BE49-F238E27FC236}">
                <a16:creationId xmlns:a16="http://schemas.microsoft.com/office/drawing/2014/main" id="{E8CBB508-5589-42E7-A433-D119AC0FFB77}"/>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72BFC85-49E4-447A-A7E3-16153CB2FE2A}" type="datetimeFigureOut">
              <a:rPr lang="en-IN" smtClean="0"/>
              <a:t>21-04-2021</a:t>
            </a:fld>
            <a:endParaRPr lang="en-IN" dirty="0"/>
          </a:p>
        </p:txBody>
      </p:sp>
      <p:sp>
        <p:nvSpPr>
          <p:cNvPr id="4" name="Footer Placeholder 3">
            <a:extLst>
              <a:ext uri="{FF2B5EF4-FFF2-40B4-BE49-F238E27FC236}">
                <a16:creationId xmlns:a16="http://schemas.microsoft.com/office/drawing/2014/main" id="{E9232ABA-B33A-4B3B-8412-C1773FBF3DB6}"/>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IN" dirty="0"/>
          </a:p>
        </p:txBody>
      </p:sp>
      <p:sp>
        <p:nvSpPr>
          <p:cNvPr id="5" name="Slide Number Placeholder 4">
            <a:extLst>
              <a:ext uri="{FF2B5EF4-FFF2-40B4-BE49-F238E27FC236}">
                <a16:creationId xmlns:a16="http://schemas.microsoft.com/office/drawing/2014/main" id="{BAB1832E-3B48-42CB-80A7-CD8E48D52DD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F1072A3-100F-40A9-915F-8D2D9E6962D8}" type="slidenum">
              <a:rPr lang="en-IN" smtClean="0"/>
              <a:t>‹#›</a:t>
            </a:fld>
            <a:endParaRPr lang="en-IN"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IN"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071B50E-4C60-4F9E-B773-52059170945B}" type="datetimeFigureOut">
              <a:rPr lang="en-IN" smtClean="0"/>
              <a:t>21-04-2021</a:t>
            </a:fld>
            <a:endParaRPr lang="en-IN"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IN"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IN"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230CFA-805A-4FD3-B3A0-DAAA5993DA17}" type="slidenum">
              <a:rPr lang="en-IN" smtClean="0"/>
              <a:t>‹#›</a:t>
            </a:fld>
            <a:endParaRPr lang="en-IN"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44169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61356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64905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IN" dirty="0"/>
              <a:t>Click To Edit Master Title Style</a:t>
            </a:r>
            <a:endParaRPr lang="en-US" dirty="0"/>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en-IN" dirty="0"/>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B5F053F4-F2D4-4E86-AABE-2CB8255A3169}"/>
              </a:ext>
            </a:extLst>
          </p:cNvPr>
          <p:cNvPicPr>
            <a:picLocks noChangeAspect="1"/>
          </p:cNvPicPr>
          <p:nvPr userDrawn="1"/>
        </p:nvPicPr>
        <p:blipFill>
          <a:blip r:embed="rId2"/>
          <a:stretch>
            <a:fillRect/>
          </a:stretch>
        </p:blipFill>
        <p:spPr>
          <a:xfrm>
            <a:off x="10408199" y="6402949"/>
            <a:ext cx="1783801" cy="455051"/>
          </a:xfrm>
          <a:prstGeom prst="rect">
            <a:avLst/>
          </a:prstGeom>
        </p:spPr>
      </p:pic>
    </p:spTree>
    <p:extLst>
      <p:ext uri="{BB962C8B-B14F-4D97-AF65-F5344CB8AC3E}">
        <p14:creationId xmlns:p14="http://schemas.microsoft.com/office/powerpoint/2010/main" val="1750045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5A5CAAD-9FD7-4549-B6E7-152B74DA80FD}"/>
              </a:ext>
            </a:extLst>
          </p:cNvPr>
          <p:cNvPicPr>
            <a:picLocks noChangeAspect="1"/>
          </p:cNvPicPr>
          <p:nvPr userDrawn="1"/>
        </p:nvPicPr>
        <p:blipFill>
          <a:blip r:embed="rId2"/>
          <a:stretch>
            <a:fillRect/>
          </a:stretch>
        </p:blipFill>
        <p:spPr>
          <a:xfrm>
            <a:off x="10408199" y="63432"/>
            <a:ext cx="1783801" cy="455051"/>
          </a:xfrm>
          <a:prstGeom prst="rect">
            <a:avLst/>
          </a:prstGeom>
        </p:spPr>
      </p:pic>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IN"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dirty="0"/>
              <a:t>Click to Edit Master Title Style </a:t>
            </a:r>
            <a:endParaRPr lang="en-IN" dirty="0"/>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2">
            <a:extLst>
              <a:ext uri="{FF2B5EF4-FFF2-40B4-BE49-F238E27FC236}">
                <a16:creationId xmlns:a16="http://schemas.microsoft.com/office/drawing/2014/main" id="{8BC0B719-553E-4653-8CB9-EAD730B3B126}"/>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t>‹#›</a:t>
            </a:fld>
            <a:endParaRPr lang="en-IN" dirty="0"/>
          </a:p>
        </p:txBody>
      </p:sp>
    </p:spTree>
    <p:extLst>
      <p:ext uri="{BB962C8B-B14F-4D97-AF65-F5344CB8AC3E}">
        <p14:creationId xmlns:p14="http://schemas.microsoft.com/office/powerpoint/2010/main" val="25434304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4BFA5B0-596E-4EBE-B7B3-3785F9FF3453}"/>
              </a:ext>
            </a:extLst>
          </p:cNvPr>
          <p:cNvPicPr>
            <a:picLocks noChangeAspect="1"/>
          </p:cNvPicPr>
          <p:nvPr userDrawn="1"/>
        </p:nvPicPr>
        <p:blipFill>
          <a:blip r:embed="rId2"/>
          <a:stretch>
            <a:fillRect/>
          </a:stretch>
        </p:blipFill>
        <p:spPr>
          <a:xfrm>
            <a:off x="10408199" y="63432"/>
            <a:ext cx="1783801" cy="455051"/>
          </a:xfrm>
          <a:prstGeom prst="rect">
            <a:avLst/>
          </a:prstGeom>
        </p:spPr>
      </p:pic>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IN" dirty="0"/>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IN" smtClean="0"/>
              <a:t>‹#›</a:t>
            </a:fld>
            <a:endParaRPr lang="en-IN"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dirty="0"/>
              <a:t>Click to Edit Master Title Style </a:t>
            </a:r>
            <a:endParaRPr lang="en-IN" dirty="0"/>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48131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3F102BD-DBB2-4270-9C9F-71FBDBFA20DB}"/>
              </a:ext>
            </a:extLst>
          </p:cNvPr>
          <p:cNvPicPr>
            <a:picLocks noChangeAspect="1"/>
          </p:cNvPicPr>
          <p:nvPr userDrawn="1"/>
        </p:nvPicPr>
        <p:blipFill>
          <a:blip r:embed="rId2"/>
          <a:stretch>
            <a:fillRect/>
          </a:stretch>
        </p:blipFill>
        <p:spPr>
          <a:xfrm>
            <a:off x="10408199" y="63432"/>
            <a:ext cx="1783801" cy="455051"/>
          </a:xfrm>
          <a:prstGeom prst="rect">
            <a:avLst/>
          </a:prstGeom>
        </p:spPr>
      </p:pic>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IN" dirty="0"/>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IN" smtClean="0"/>
              <a:t>‹#›</a:t>
            </a:fld>
            <a:endParaRPr lang="en-IN"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dirty="0"/>
              <a:t>Click to Edit Master Title Style </a:t>
            </a:r>
            <a:endParaRPr lang="en-IN" dirty="0"/>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accent6"/>
                </a:solidFill>
              </a:defRPr>
            </a:lvl1pPr>
          </a:lstStyle>
          <a:p>
            <a:pPr marL="228600" lvl="0" indent="-228600"/>
            <a:r>
              <a:rPr lang="en-US"/>
              <a:t>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2267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IN" dirty="0"/>
              <a:t>Click To Edit Master Title Style</a:t>
            </a:r>
            <a:endParaRPr lang="en-US" dirty="0"/>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3" name="Picture 12">
            <a:extLst>
              <a:ext uri="{FF2B5EF4-FFF2-40B4-BE49-F238E27FC236}">
                <a16:creationId xmlns:a16="http://schemas.microsoft.com/office/drawing/2014/main" id="{2B4F300E-8FCB-4361-AD88-F52E36A13899}"/>
              </a:ext>
            </a:extLst>
          </p:cNvPr>
          <p:cNvPicPr>
            <a:picLocks noChangeAspect="1"/>
          </p:cNvPicPr>
          <p:nvPr userDrawn="1"/>
        </p:nvPicPr>
        <p:blipFill>
          <a:blip r:embed="rId2"/>
          <a:stretch>
            <a:fillRect/>
          </a:stretch>
        </p:blipFill>
        <p:spPr>
          <a:xfrm>
            <a:off x="10408199" y="6333660"/>
            <a:ext cx="1783801" cy="455051"/>
          </a:xfrm>
          <a:prstGeom prst="rect">
            <a:avLst/>
          </a:prstGeom>
        </p:spPr>
      </p:pic>
    </p:spTree>
    <p:extLst>
      <p:ext uri="{BB962C8B-B14F-4D97-AF65-F5344CB8AC3E}">
        <p14:creationId xmlns:p14="http://schemas.microsoft.com/office/powerpoint/2010/main" val="1123998309"/>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dirty="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308484"/>
            <a:ext cx="7342622" cy="1215566"/>
          </a:xfrm>
          <a:prstGeom prst="rect">
            <a:avLst/>
          </a:prstGeom>
        </p:spPr>
        <p:txBody>
          <a:bodyPr anchor="b">
            <a:normAutofit/>
          </a:bodyPr>
          <a:lstStyle>
            <a:lvl1pPr>
              <a:defRPr sz="4400" b="1">
                <a:solidFill>
                  <a:schemeClr val="accent1"/>
                </a:solidFill>
              </a:defRPr>
            </a:lvl1pPr>
          </a:lstStyle>
          <a:p>
            <a:r>
              <a:rPr lang="en-US" dirty="0"/>
              <a:t>Click to Edit </a:t>
            </a:r>
            <a:br>
              <a:rPr lang="en-US" dirty="0"/>
            </a:br>
            <a:r>
              <a:rPr lang="en-US" dirty="0"/>
              <a:t>Master Title Style </a:t>
            </a:r>
            <a:endParaRPr lang="en-IN" dirty="0"/>
          </a:p>
        </p:txBody>
      </p:sp>
      <p:pic>
        <p:nvPicPr>
          <p:cNvPr id="11" name="Picture 10">
            <a:extLst>
              <a:ext uri="{FF2B5EF4-FFF2-40B4-BE49-F238E27FC236}">
                <a16:creationId xmlns:a16="http://schemas.microsoft.com/office/drawing/2014/main" id="{3CCE0E7C-E966-4304-AD3C-C9AF418D5647}"/>
              </a:ext>
            </a:extLst>
          </p:cNvPr>
          <p:cNvPicPr>
            <a:picLocks noChangeAspect="1"/>
          </p:cNvPicPr>
          <p:nvPr userDrawn="1"/>
        </p:nvPicPr>
        <p:blipFill>
          <a:blip r:embed="rId2"/>
          <a:stretch>
            <a:fillRect/>
          </a:stretch>
        </p:blipFill>
        <p:spPr>
          <a:xfrm>
            <a:off x="10408199" y="6402949"/>
            <a:ext cx="1783801" cy="455051"/>
          </a:xfrm>
          <a:prstGeom prst="rect">
            <a:avLst/>
          </a:prstGeom>
        </p:spPr>
      </p:pic>
    </p:spTree>
    <p:extLst>
      <p:ext uri="{BB962C8B-B14F-4D97-AF65-F5344CB8AC3E}">
        <p14:creationId xmlns:p14="http://schemas.microsoft.com/office/powerpoint/2010/main" val="34422305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dirty="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308484"/>
            <a:ext cx="7342622" cy="1215566"/>
          </a:xfrm>
          <a:prstGeom prst="rect">
            <a:avLst/>
          </a:prstGeom>
        </p:spPr>
        <p:txBody>
          <a:bodyPr anchor="b">
            <a:normAutofit/>
          </a:bodyPr>
          <a:lstStyle>
            <a:lvl1pPr>
              <a:defRPr sz="4400" b="1">
                <a:solidFill>
                  <a:schemeClr val="accent1"/>
                </a:solidFill>
              </a:defRPr>
            </a:lvl1pPr>
          </a:lstStyle>
          <a:p>
            <a:r>
              <a:rPr lang="en-US" dirty="0"/>
              <a:t>Click to Edit </a:t>
            </a:r>
            <a:br>
              <a:rPr lang="en-US" dirty="0"/>
            </a:br>
            <a:r>
              <a:rPr lang="en-US" dirty="0"/>
              <a:t>Master Title Style </a:t>
            </a:r>
            <a:endParaRPr lang="en-IN" dirty="0"/>
          </a:p>
        </p:txBody>
      </p:sp>
      <p:pic>
        <p:nvPicPr>
          <p:cNvPr id="12" name="Picture 11">
            <a:extLst>
              <a:ext uri="{FF2B5EF4-FFF2-40B4-BE49-F238E27FC236}">
                <a16:creationId xmlns:a16="http://schemas.microsoft.com/office/drawing/2014/main" id="{66F72670-C33D-4FBC-9C92-7063F5A9C664}"/>
              </a:ext>
            </a:extLst>
          </p:cNvPr>
          <p:cNvPicPr>
            <a:picLocks noChangeAspect="1"/>
          </p:cNvPicPr>
          <p:nvPr userDrawn="1"/>
        </p:nvPicPr>
        <p:blipFill>
          <a:blip r:embed="rId2"/>
          <a:stretch>
            <a:fillRect/>
          </a:stretch>
        </p:blipFill>
        <p:spPr>
          <a:xfrm>
            <a:off x="10408199" y="6365923"/>
            <a:ext cx="1783801" cy="455051"/>
          </a:xfrm>
          <a:prstGeom prst="rect">
            <a:avLst/>
          </a:prstGeom>
        </p:spPr>
      </p:pic>
    </p:spTree>
    <p:extLst>
      <p:ext uri="{BB962C8B-B14F-4D97-AF65-F5344CB8AC3E}">
        <p14:creationId xmlns:p14="http://schemas.microsoft.com/office/powerpoint/2010/main" val="428311092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705B56-FD1C-46CF-BD79-E81542A5AECD}"/>
              </a:ext>
            </a:extLst>
          </p:cNvPr>
          <p:cNvPicPr>
            <a:picLocks noChangeAspect="1"/>
          </p:cNvPicPr>
          <p:nvPr userDrawn="1"/>
        </p:nvPicPr>
        <p:blipFill>
          <a:blip r:embed="rId2"/>
          <a:stretch>
            <a:fillRect/>
          </a:stretch>
        </p:blipFill>
        <p:spPr>
          <a:xfrm>
            <a:off x="10386792" y="65606"/>
            <a:ext cx="1783801" cy="455051"/>
          </a:xfrm>
          <a:prstGeom prst="rect">
            <a:avLst/>
          </a:prstGeom>
        </p:spPr>
      </p:pic>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dirty="0"/>
              <a:t>Edit Master text styles</a:t>
            </a:r>
          </a:p>
          <a:p>
            <a:pPr lvl="1">
              <a:buClr>
                <a:schemeClr val="accent2"/>
              </a:buClr>
            </a:pPr>
            <a:r>
              <a:rPr lang="en-US" dirty="0"/>
              <a:t>Second level</a:t>
            </a:r>
          </a:p>
          <a:p>
            <a:pPr lvl="2">
              <a:buClr>
                <a:schemeClr val="accent2"/>
              </a:buClr>
            </a:pPr>
            <a:r>
              <a:rPr lang="en-US" dirty="0"/>
              <a:t>Third level</a:t>
            </a:r>
          </a:p>
          <a:p>
            <a:pPr lvl="3">
              <a:buClr>
                <a:schemeClr val="accent2"/>
              </a:buClr>
            </a:pPr>
            <a:r>
              <a:rPr lang="en-US" dirty="0"/>
              <a:t>Fourth level</a:t>
            </a:r>
          </a:p>
          <a:p>
            <a:pPr lvl="4">
              <a:buClr>
                <a:schemeClr val="accent2"/>
              </a:buClr>
            </a:pPr>
            <a:r>
              <a:rPr lang="en-US" dirty="0"/>
              <a:t>Fifth level</a:t>
            </a:r>
            <a:endParaRPr lang="en-IN" dirty="0"/>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dirty="0"/>
              <a:t>Edit Master text styles</a:t>
            </a:r>
          </a:p>
          <a:p>
            <a:pPr lvl="1">
              <a:buClr>
                <a:schemeClr val="accent2"/>
              </a:buClr>
            </a:pPr>
            <a:r>
              <a:rPr lang="en-US" dirty="0"/>
              <a:t>Second level</a:t>
            </a:r>
          </a:p>
          <a:p>
            <a:pPr lvl="2">
              <a:buClr>
                <a:schemeClr val="accent2"/>
              </a:buClr>
            </a:pPr>
            <a:r>
              <a:rPr lang="en-US" dirty="0"/>
              <a:t>Third level</a:t>
            </a:r>
          </a:p>
          <a:p>
            <a:pPr lvl="3">
              <a:buClr>
                <a:schemeClr val="accent2"/>
              </a:buClr>
            </a:pPr>
            <a:r>
              <a:rPr lang="en-US" dirty="0"/>
              <a:t>Fourth level</a:t>
            </a:r>
          </a:p>
          <a:p>
            <a:pPr lvl="4">
              <a:buClr>
                <a:schemeClr val="accent2"/>
              </a:buClr>
            </a:pPr>
            <a:r>
              <a:rPr lang="en-US" dirty="0"/>
              <a:t>Fifth level</a:t>
            </a:r>
            <a:endParaRPr lang="en-IN" dirty="0"/>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dirty="0"/>
              <a:t>CLICK TO SUBTITLE STYLE</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IN" dirty="0"/>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IN" smtClean="0"/>
              <a:t>‹#›</a:t>
            </a:fld>
            <a:endParaRPr lang="en-IN"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dirty="0"/>
              <a:t>Click to Edit Master Title Style </a:t>
            </a:r>
            <a:endParaRPr lang="en-IN" dirty="0"/>
          </a:p>
        </p:txBody>
      </p:sp>
      <p:sp>
        <p:nvSpPr>
          <p:cNvPr id="2" name="Footer Placeholder 1">
            <a:extLst>
              <a:ext uri="{FF2B5EF4-FFF2-40B4-BE49-F238E27FC236}">
                <a16:creationId xmlns:a16="http://schemas.microsoft.com/office/drawing/2014/main" id="{6B219B1C-3FFB-4EC4-8D07-A78C84C9BB5D}"/>
              </a:ext>
            </a:extLst>
          </p:cNvPr>
          <p:cNvSpPr>
            <a:spLocks noGrp="1"/>
          </p:cNvSpPr>
          <p:nvPr>
            <p:ph type="ftr" sz="quarter" idx="19"/>
          </p:nvPr>
        </p:nvSpPr>
        <p:spPr/>
        <p:txBody>
          <a:bodyPr/>
          <a:lstStyle/>
          <a:p>
            <a:endParaRPr lang="en-IN" dirty="0"/>
          </a:p>
        </p:txBody>
      </p:sp>
    </p:spTree>
    <p:extLst>
      <p:ext uri="{BB962C8B-B14F-4D97-AF65-F5344CB8AC3E}">
        <p14:creationId xmlns:p14="http://schemas.microsoft.com/office/powerpoint/2010/main" val="3256540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7516E7D-BD1F-4064-A801-2E1510192F69}"/>
              </a:ext>
            </a:extLst>
          </p:cNvPr>
          <p:cNvPicPr>
            <a:picLocks noChangeAspect="1"/>
          </p:cNvPicPr>
          <p:nvPr userDrawn="1"/>
        </p:nvPicPr>
        <p:blipFill>
          <a:blip r:embed="rId2"/>
          <a:stretch>
            <a:fillRect/>
          </a:stretch>
        </p:blipFill>
        <p:spPr>
          <a:xfrm>
            <a:off x="10386792" y="65606"/>
            <a:ext cx="1783801" cy="455051"/>
          </a:xfrm>
          <a:prstGeom prst="rect">
            <a:avLst/>
          </a:prstGeom>
        </p:spPr>
      </p:pic>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IN" dirty="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dirty="0"/>
              <a:t>CLICK TO SUBTITLE STYLE</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IN" smtClean="0"/>
              <a:t>‹#›</a:t>
            </a:fld>
            <a:endParaRPr lang="en-IN" dirty="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dirty="0"/>
              <a:t>Click to Edit Master Title Style </a:t>
            </a:r>
            <a:endParaRPr lang="en-IN" dirty="0"/>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dirty="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dirty="0"/>
              <a:t>Click icon to add chart</a:t>
            </a:r>
          </a:p>
        </p:txBody>
      </p:sp>
    </p:spTree>
    <p:extLst>
      <p:ext uri="{BB962C8B-B14F-4D97-AF65-F5344CB8AC3E}">
        <p14:creationId xmlns:p14="http://schemas.microsoft.com/office/powerpoint/2010/main" val="220047707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41FE804-112F-4B4F-8530-DE073B01AE09}"/>
              </a:ext>
            </a:extLst>
          </p:cNvPr>
          <p:cNvPicPr>
            <a:picLocks noChangeAspect="1"/>
          </p:cNvPicPr>
          <p:nvPr userDrawn="1"/>
        </p:nvPicPr>
        <p:blipFill>
          <a:blip r:embed="rId2"/>
          <a:stretch>
            <a:fillRect/>
          </a:stretch>
        </p:blipFill>
        <p:spPr>
          <a:xfrm>
            <a:off x="10386792" y="65606"/>
            <a:ext cx="1783801" cy="455051"/>
          </a:xfrm>
          <a:prstGeom prst="rect">
            <a:avLst/>
          </a:prstGeom>
        </p:spPr>
      </p:pic>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dirty="0"/>
              <a:t>Click icon to add table</a:t>
            </a:r>
            <a:endParaRPr lang="en-GB" noProof="0" dirty="0"/>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dirty="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dirty="0"/>
              <a:t>CLICK TO SUBTITLE STYLE</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IN" smtClean="0"/>
              <a:t>‹#›</a:t>
            </a:fld>
            <a:endParaRPr lang="en-IN" dirty="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dirty="0"/>
              <a:t>Click to Edit Master Title Style </a:t>
            </a:r>
            <a:endParaRPr lang="en-IN" dirty="0"/>
          </a:p>
        </p:txBody>
      </p:sp>
    </p:spTree>
    <p:extLst>
      <p:ext uri="{BB962C8B-B14F-4D97-AF65-F5344CB8AC3E}">
        <p14:creationId xmlns:p14="http://schemas.microsoft.com/office/powerpoint/2010/main" val="341506091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IN" dirty="0"/>
              <a:t>Click To Edit Master Title Style</a:t>
            </a:r>
            <a:endParaRPr lang="en-US" dirty="0"/>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IN" dirty="0"/>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9DCEB15B-2C69-4375-9661-AAA47E2526B0}"/>
              </a:ext>
            </a:extLst>
          </p:cNvPr>
          <p:cNvPicPr>
            <a:picLocks noChangeAspect="1"/>
          </p:cNvPicPr>
          <p:nvPr userDrawn="1"/>
        </p:nvPicPr>
        <p:blipFill>
          <a:blip r:embed="rId2"/>
          <a:stretch>
            <a:fillRect/>
          </a:stretch>
        </p:blipFill>
        <p:spPr>
          <a:xfrm>
            <a:off x="10337393" y="6304481"/>
            <a:ext cx="1783801" cy="455051"/>
          </a:xfrm>
          <a:prstGeom prst="rect">
            <a:avLst/>
          </a:prstGeom>
        </p:spPr>
      </p:pic>
    </p:spTree>
    <p:extLst>
      <p:ext uri="{BB962C8B-B14F-4D97-AF65-F5344CB8AC3E}">
        <p14:creationId xmlns:p14="http://schemas.microsoft.com/office/powerpoint/2010/main" val="1634561729"/>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IN" dirty="0"/>
              <a:t>Click To Edit Master Title Style</a:t>
            </a:r>
            <a:endParaRPr lang="en-US" dirty="0"/>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2" name="Picture 11">
            <a:extLst>
              <a:ext uri="{FF2B5EF4-FFF2-40B4-BE49-F238E27FC236}">
                <a16:creationId xmlns:a16="http://schemas.microsoft.com/office/drawing/2014/main" id="{2E2C1441-777F-4D8A-B77B-C10F8813AB63}"/>
              </a:ext>
            </a:extLst>
          </p:cNvPr>
          <p:cNvPicPr>
            <a:picLocks noChangeAspect="1"/>
          </p:cNvPicPr>
          <p:nvPr userDrawn="1"/>
        </p:nvPicPr>
        <p:blipFill>
          <a:blip r:embed="rId2"/>
          <a:stretch>
            <a:fillRect/>
          </a:stretch>
        </p:blipFill>
        <p:spPr>
          <a:xfrm>
            <a:off x="10337393" y="6304481"/>
            <a:ext cx="1783801" cy="455051"/>
          </a:xfrm>
          <a:prstGeom prst="rect">
            <a:avLst/>
          </a:prstGeom>
        </p:spPr>
      </p:pic>
    </p:spTree>
    <p:extLst>
      <p:ext uri="{BB962C8B-B14F-4D97-AF65-F5344CB8AC3E}">
        <p14:creationId xmlns:p14="http://schemas.microsoft.com/office/powerpoint/2010/main" val="100786568"/>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endParaRPr lang="en-IN" dirty="0"/>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IN" smtClean="0"/>
              <a:pPr/>
              <a:t>‹#›</a:t>
            </a:fld>
            <a:endParaRPr lang="en-IN" dirty="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dirty="0"/>
              <a:t>Click to edit Master title style</a:t>
            </a:r>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710" r:id="rId8"/>
    <p:sldLayoutId id="2147483711" r:id="rId9"/>
    <p:sldLayoutId id="2147483712" r:id="rId10"/>
    <p:sldLayoutId id="2147483713" r:id="rId11"/>
    <p:sldLayoutId id="2147483714" r:id="rId12"/>
  </p:sldLayoutIdLst>
  <p:hf hdr="0" ftr="0" dt="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4B050-B7B7-4943-96AA-02E2FE144956}"/>
              </a:ext>
            </a:extLst>
          </p:cNvPr>
          <p:cNvSpPr>
            <a:spLocks noGrp="1"/>
          </p:cNvSpPr>
          <p:nvPr>
            <p:ph type="title"/>
          </p:nvPr>
        </p:nvSpPr>
        <p:spPr>
          <a:xfrm>
            <a:off x="4212077" y="2240341"/>
            <a:ext cx="7979923" cy="1806365"/>
          </a:xfrm>
        </p:spPr>
        <p:txBody>
          <a:bodyPr>
            <a:normAutofit/>
          </a:bodyPr>
          <a:lstStyle/>
          <a:p>
            <a:r>
              <a:rPr lang="en-US" sz="5000" dirty="0"/>
              <a:t>Communication Work Styles</a:t>
            </a:r>
          </a:p>
        </p:txBody>
      </p:sp>
      <p:sp>
        <p:nvSpPr>
          <p:cNvPr id="3" name="Text Placeholder 2">
            <a:extLst>
              <a:ext uri="{FF2B5EF4-FFF2-40B4-BE49-F238E27FC236}">
                <a16:creationId xmlns:a16="http://schemas.microsoft.com/office/drawing/2014/main" id="{BF61CA88-CDC2-488D-8EFA-682AE986546A}"/>
              </a:ext>
            </a:extLst>
          </p:cNvPr>
          <p:cNvSpPr>
            <a:spLocks noGrp="1"/>
          </p:cNvSpPr>
          <p:nvPr>
            <p:ph type="body" idx="1"/>
          </p:nvPr>
        </p:nvSpPr>
        <p:spPr>
          <a:xfrm>
            <a:off x="5677710" y="4046706"/>
            <a:ext cx="4447722" cy="947064"/>
          </a:xfrm>
        </p:spPr>
        <p:txBody>
          <a:bodyPr>
            <a:normAutofit fontScale="92500" lnSpcReduction="20000"/>
          </a:bodyPr>
          <a:lstStyle/>
          <a:p>
            <a:pPr algn="ctr"/>
            <a:r>
              <a:rPr lang="en-US" sz="3200" dirty="0"/>
              <a:t>April 2021 – Webinar</a:t>
            </a:r>
          </a:p>
          <a:p>
            <a:pPr algn="ctr"/>
            <a:r>
              <a:rPr lang="en-US" sz="3200" dirty="0"/>
              <a:t>Instructor Guide</a:t>
            </a:r>
          </a:p>
        </p:txBody>
      </p:sp>
    </p:spTree>
    <p:extLst>
      <p:ext uri="{BB962C8B-B14F-4D97-AF65-F5344CB8AC3E}">
        <p14:creationId xmlns:p14="http://schemas.microsoft.com/office/powerpoint/2010/main" val="272459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1897F-1426-433C-8B9C-4A428A60AF7B}"/>
              </a:ext>
            </a:extLst>
          </p:cNvPr>
          <p:cNvSpPr>
            <a:spLocks noGrp="1"/>
          </p:cNvSpPr>
          <p:nvPr>
            <p:ph type="title"/>
          </p:nvPr>
        </p:nvSpPr>
        <p:spPr>
          <a:xfrm>
            <a:off x="518678" y="209028"/>
            <a:ext cx="8333222" cy="1147969"/>
          </a:xfrm>
        </p:spPr>
        <p:txBody>
          <a:bodyPr anchor="b">
            <a:normAutofit/>
          </a:bodyPr>
          <a:lstStyle/>
          <a:p>
            <a:r>
              <a:rPr lang="en-US" dirty="0"/>
              <a:t>WELCOME and Let’s…</a:t>
            </a:r>
          </a:p>
        </p:txBody>
      </p:sp>
      <p:pic>
        <p:nvPicPr>
          <p:cNvPr id="1026" name="Picture 2" descr="Image result for stay connected">
            <a:extLst>
              <a:ext uri="{FF2B5EF4-FFF2-40B4-BE49-F238E27FC236}">
                <a16:creationId xmlns:a16="http://schemas.microsoft.com/office/drawing/2014/main" id="{38062A64-7B84-4104-B50C-5A12C1A6488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8678" y="2208179"/>
            <a:ext cx="10446046" cy="2272015"/>
          </a:xfrm>
          <a:prstGeom prst="rect">
            <a:avLst/>
          </a:prstGeom>
          <a:solidFill>
            <a:srgbClr val="FFFFFF"/>
          </a:solidFill>
        </p:spPr>
      </p:pic>
      <p:sp>
        <p:nvSpPr>
          <p:cNvPr id="5" name="Title 1">
            <a:extLst>
              <a:ext uri="{FF2B5EF4-FFF2-40B4-BE49-F238E27FC236}">
                <a16:creationId xmlns:a16="http://schemas.microsoft.com/office/drawing/2014/main" id="{66ABBF5B-C56A-4690-B942-29DEACEC68C0}"/>
              </a:ext>
            </a:extLst>
          </p:cNvPr>
          <p:cNvSpPr txBox="1">
            <a:spLocks/>
          </p:cNvSpPr>
          <p:nvPr/>
        </p:nvSpPr>
        <p:spPr>
          <a:xfrm>
            <a:off x="8535778" y="4877897"/>
            <a:ext cx="3464987" cy="936530"/>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a:lstStyle>
          <a:p>
            <a:r>
              <a:rPr lang="en-US" dirty="0"/>
              <a:t>…with CCSMG</a:t>
            </a:r>
          </a:p>
        </p:txBody>
      </p:sp>
      <p:sp>
        <p:nvSpPr>
          <p:cNvPr id="6" name="Slide Number Placeholder 3">
            <a:extLst>
              <a:ext uri="{FF2B5EF4-FFF2-40B4-BE49-F238E27FC236}">
                <a16:creationId xmlns:a16="http://schemas.microsoft.com/office/drawing/2014/main" id="{941B30AC-78B8-4C2D-B486-AB25A85701CB}"/>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solidFill>
                  <a:schemeClr val="tx1"/>
                </a:solidFill>
              </a:rPr>
              <a:t>2</a:t>
            </a:fld>
            <a:endParaRPr lang="en-IN" dirty="0">
              <a:solidFill>
                <a:schemeClr val="tx1"/>
              </a:solidFill>
            </a:endParaRPr>
          </a:p>
        </p:txBody>
      </p:sp>
    </p:spTree>
    <p:extLst>
      <p:ext uri="{BB962C8B-B14F-4D97-AF65-F5344CB8AC3E}">
        <p14:creationId xmlns:p14="http://schemas.microsoft.com/office/powerpoint/2010/main" val="37629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2C62-660A-483F-B07B-CED190F96174}"/>
              </a:ext>
            </a:extLst>
          </p:cNvPr>
          <p:cNvSpPr>
            <a:spLocks noGrp="1"/>
          </p:cNvSpPr>
          <p:nvPr>
            <p:ph type="title"/>
          </p:nvPr>
        </p:nvSpPr>
        <p:spPr/>
        <p:txBody>
          <a:bodyPr/>
          <a:lstStyle/>
          <a:p>
            <a:r>
              <a:rPr lang="en-US" dirty="0"/>
              <a:t>Understand Communication Styles</a:t>
            </a:r>
          </a:p>
        </p:txBody>
      </p:sp>
      <p:sp>
        <p:nvSpPr>
          <p:cNvPr id="3" name="Content Placeholder 2">
            <a:extLst>
              <a:ext uri="{FF2B5EF4-FFF2-40B4-BE49-F238E27FC236}">
                <a16:creationId xmlns:a16="http://schemas.microsoft.com/office/drawing/2014/main" id="{CAAD25BD-F912-41EB-9EC5-8E3334B7D2EA}"/>
              </a:ext>
            </a:extLst>
          </p:cNvPr>
          <p:cNvSpPr>
            <a:spLocks noGrp="1"/>
          </p:cNvSpPr>
          <p:nvPr>
            <p:ph idx="1"/>
          </p:nvPr>
        </p:nvSpPr>
        <p:spPr/>
        <p:txBody>
          <a:bodyPr/>
          <a:lstStyle/>
          <a:p>
            <a:pPr marL="0" indent="0">
              <a:buNone/>
            </a:pPr>
            <a:r>
              <a:rPr lang="en-US" b="1" u="sng" dirty="0"/>
              <a:t>Directions to uncover YOUR Communication Work Style:</a:t>
            </a:r>
          </a:p>
          <a:p>
            <a:pPr marL="0" indent="0">
              <a:buNone/>
            </a:pPr>
            <a:endParaRPr lang="en-US" b="1" u="sng" dirty="0"/>
          </a:p>
          <a:p>
            <a:pPr>
              <a:buSzPct val="100000"/>
              <a:buFont typeface="Arial" panose="020B0604020202020204" pitchFamily="34" charset="0"/>
              <a:buChar char="•"/>
            </a:pPr>
            <a:r>
              <a:rPr lang="en-US" dirty="0"/>
              <a:t>Working horizontally left to right.</a:t>
            </a:r>
          </a:p>
          <a:p>
            <a:pPr>
              <a:buSzPct val="100000"/>
              <a:buFont typeface="Arial" panose="020B0604020202020204" pitchFamily="34" charset="0"/>
              <a:buChar char="•"/>
            </a:pPr>
            <a:r>
              <a:rPr lang="en-US" dirty="0"/>
              <a:t>Mark a # 5 next to the word on each line, that describes your ON THE JOB behavior at least 80% of the time.</a:t>
            </a:r>
          </a:p>
          <a:p>
            <a:pPr>
              <a:buSzPct val="100000"/>
              <a:buFont typeface="Arial" panose="020B0604020202020204" pitchFamily="34" charset="0"/>
              <a:buChar char="•"/>
            </a:pPr>
            <a:r>
              <a:rPr lang="en-US" dirty="0"/>
              <a:t>Mark a # 1 next to the word on each line, that describes your ON THE JOB behavior at least 20% of the time.</a:t>
            </a:r>
          </a:p>
          <a:p>
            <a:pPr>
              <a:buSzPct val="100000"/>
              <a:buFont typeface="Arial" panose="020B0604020202020204" pitchFamily="34" charset="0"/>
              <a:buChar char="•"/>
            </a:pPr>
            <a:r>
              <a:rPr lang="en-US" dirty="0"/>
              <a:t>You should only have one number 5 and one number 1 on each line.</a:t>
            </a:r>
          </a:p>
          <a:p>
            <a:pPr>
              <a:buSzPct val="100000"/>
              <a:buFont typeface="Arial" panose="020B0604020202020204" pitchFamily="34" charset="0"/>
              <a:buChar char="•"/>
            </a:pPr>
            <a:r>
              <a:rPr lang="en-US" dirty="0"/>
              <a:t>Total the number of each column and write the number in the space provided.</a:t>
            </a:r>
          </a:p>
          <a:p>
            <a:endParaRPr lang="en-US" dirty="0"/>
          </a:p>
        </p:txBody>
      </p:sp>
      <p:sp>
        <p:nvSpPr>
          <p:cNvPr id="5" name="Slide Number Placeholder 3">
            <a:extLst>
              <a:ext uri="{FF2B5EF4-FFF2-40B4-BE49-F238E27FC236}">
                <a16:creationId xmlns:a16="http://schemas.microsoft.com/office/drawing/2014/main" id="{E425B042-2693-4C25-ADE0-73C8CA8795C4}"/>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solidFill>
                  <a:schemeClr val="tx1"/>
                </a:solidFill>
              </a:rPr>
              <a:t>3</a:t>
            </a:fld>
            <a:endParaRPr lang="en-IN" dirty="0">
              <a:solidFill>
                <a:schemeClr val="tx1"/>
              </a:solidFill>
            </a:endParaRPr>
          </a:p>
        </p:txBody>
      </p:sp>
    </p:spTree>
    <p:extLst>
      <p:ext uri="{BB962C8B-B14F-4D97-AF65-F5344CB8AC3E}">
        <p14:creationId xmlns:p14="http://schemas.microsoft.com/office/powerpoint/2010/main" val="549635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Work Style Check</a:t>
            </a:r>
          </a:p>
        </p:txBody>
      </p:sp>
      <p:pic>
        <p:nvPicPr>
          <p:cNvPr id="7" name="Picture 6"/>
          <p:cNvPicPr>
            <a:picLocks noChangeAspect="1"/>
          </p:cNvPicPr>
          <p:nvPr/>
        </p:nvPicPr>
        <p:blipFill rotWithShape="1">
          <a:blip r:embed="rId2"/>
          <a:srcRect t="5826"/>
          <a:stretch/>
        </p:blipFill>
        <p:spPr>
          <a:xfrm>
            <a:off x="971090" y="1606602"/>
            <a:ext cx="6937496" cy="4935816"/>
          </a:xfrm>
          <a:prstGeom prst="rect">
            <a:avLst/>
          </a:prstGeom>
        </p:spPr>
      </p:pic>
      <p:sp>
        <p:nvSpPr>
          <p:cNvPr id="8" name="Rectangle 7"/>
          <p:cNvSpPr/>
          <p:nvPr/>
        </p:nvSpPr>
        <p:spPr bwMode="auto">
          <a:xfrm>
            <a:off x="8364267" y="1899726"/>
            <a:ext cx="2336159" cy="147732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spAutoFit/>
          </a:bodyPr>
          <a:lstStyle/>
          <a:p>
            <a:pPr algn="ctr" eaLnBrk="0" fontAlgn="base" hangingPunct="0">
              <a:spcBef>
                <a:spcPct val="0"/>
              </a:spcBef>
              <a:spcAft>
                <a:spcPct val="0"/>
              </a:spcAft>
            </a:pPr>
            <a:endParaRPr lang="en-US" sz="2400" b="1" dirty="0">
              <a:solidFill>
                <a:schemeClr val="tx1"/>
              </a:solidFill>
              <a:ea typeface="ＭＳ Ｐゴシック" pitchFamily="-106" charset="-128"/>
              <a:cs typeface="ＭＳ Ｐゴシック" pitchFamily="-106" charset="-128"/>
            </a:endParaRPr>
          </a:p>
          <a:p>
            <a:pPr algn="ctr" eaLnBrk="0" fontAlgn="base" hangingPunct="0">
              <a:spcBef>
                <a:spcPct val="0"/>
              </a:spcBef>
              <a:spcAft>
                <a:spcPct val="0"/>
              </a:spcAft>
            </a:pPr>
            <a:r>
              <a:rPr lang="en-US" sz="2400" b="1" dirty="0">
                <a:solidFill>
                  <a:schemeClr val="tx1"/>
                </a:solidFill>
                <a:ea typeface="ＭＳ Ｐゴシック" pitchFamily="-106" charset="-128"/>
                <a:cs typeface="ＭＳ Ｐゴシック" pitchFamily="-106" charset="-128"/>
              </a:rPr>
              <a:t>What is your </a:t>
            </a:r>
            <a:r>
              <a:rPr lang="en-US" sz="2400" b="1" i="1" u="sng" dirty="0">
                <a:solidFill>
                  <a:schemeClr val="tx1"/>
                </a:solidFill>
                <a:effectLst>
                  <a:outerShdw blurRad="38100" dist="38100" dir="2700000" algn="tl">
                    <a:srgbClr val="000000">
                      <a:alpha val="43137"/>
                    </a:srgbClr>
                  </a:outerShdw>
                </a:effectLst>
                <a:ea typeface="ＭＳ Ｐゴシック" pitchFamily="-106" charset="-128"/>
                <a:cs typeface="ＭＳ Ｐゴシック" pitchFamily="-106" charset="-128"/>
              </a:rPr>
              <a:t>primary</a:t>
            </a:r>
            <a:r>
              <a:rPr lang="en-US" sz="2400" b="1" dirty="0">
                <a:solidFill>
                  <a:schemeClr val="tx1"/>
                </a:solidFill>
                <a:ea typeface="ＭＳ Ｐゴシック" pitchFamily="-106" charset="-128"/>
                <a:cs typeface="ＭＳ Ｐゴシック" pitchFamily="-106" charset="-128"/>
              </a:rPr>
              <a:t> style?</a:t>
            </a:r>
          </a:p>
          <a:p>
            <a:pPr algn="ctr" eaLnBrk="0" fontAlgn="base" hangingPunct="0">
              <a:spcBef>
                <a:spcPct val="0"/>
              </a:spcBef>
              <a:spcAft>
                <a:spcPct val="0"/>
              </a:spcAft>
            </a:pPr>
            <a:endParaRPr lang="en-US" sz="2400" b="1" dirty="0">
              <a:solidFill>
                <a:schemeClr val="tx1"/>
              </a:solidFill>
              <a:ea typeface="ＭＳ Ｐゴシック" pitchFamily="-106" charset="-128"/>
              <a:cs typeface="ＭＳ Ｐゴシック" pitchFamily="-106" charset="-128"/>
            </a:endParaRPr>
          </a:p>
        </p:txBody>
      </p:sp>
      <p:sp>
        <p:nvSpPr>
          <p:cNvPr id="9" name="Rectangle 8"/>
          <p:cNvSpPr/>
          <p:nvPr/>
        </p:nvSpPr>
        <p:spPr bwMode="auto">
          <a:xfrm>
            <a:off x="8364267" y="3690745"/>
            <a:ext cx="2336159" cy="147732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spAutoFit/>
          </a:bodyPr>
          <a:lstStyle/>
          <a:p>
            <a:pPr algn="ctr" eaLnBrk="0" fontAlgn="base" hangingPunct="0">
              <a:spcBef>
                <a:spcPct val="0"/>
              </a:spcBef>
              <a:spcAft>
                <a:spcPct val="0"/>
              </a:spcAft>
            </a:pPr>
            <a:endParaRPr lang="en-US" sz="2400" b="1" dirty="0">
              <a:solidFill>
                <a:schemeClr val="tx1"/>
              </a:solidFill>
              <a:ea typeface="ＭＳ Ｐゴシック" pitchFamily="-106" charset="-128"/>
              <a:cs typeface="ＭＳ Ｐゴシック" pitchFamily="-106" charset="-128"/>
            </a:endParaRPr>
          </a:p>
          <a:p>
            <a:pPr algn="ctr" eaLnBrk="0" fontAlgn="base" hangingPunct="0">
              <a:spcBef>
                <a:spcPct val="0"/>
              </a:spcBef>
              <a:spcAft>
                <a:spcPct val="0"/>
              </a:spcAft>
            </a:pPr>
            <a:r>
              <a:rPr lang="en-US" sz="2400" b="1" dirty="0">
                <a:solidFill>
                  <a:schemeClr val="tx1"/>
                </a:solidFill>
                <a:ea typeface="ＭＳ Ｐゴシック" pitchFamily="-106" charset="-128"/>
                <a:cs typeface="ＭＳ Ｐゴシック" pitchFamily="-106" charset="-128"/>
              </a:rPr>
              <a:t>What is your </a:t>
            </a:r>
            <a:r>
              <a:rPr lang="en-US" sz="2400" b="1" i="1" u="sng" dirty="0">
                <a:solidFill>
                  <a:schemeClr val="tx1"/>
                </a:solidFill>
                <a:effectLst>
                  <a:outerShdw blurRad="38100" dist="38100" dir="2700000" algn="tl">
                    <a:srgbClr val="000000">
                      <a:alpha val="43137"/>
                    </a:srgbClr>
                  </a:outerShdw>
                </a:effectLst>
                <a:ea typeface="ＭＳ Ｐゴシック" pitchFamily="-106" charset="-128"/>
                <a:cs typeface="ＭＳ Ｐゴシック" pitchFamily="-106" charset="-128"/>
              </a:rPr>
              <a:t>secondary</a:t>
            </a:r>
            <a:r>
              <a:rPr lang="en-US" sz="2400" b="1" dirty="0">
                <a:solidFill>
                  <a:schemeClr val="tx1"/>
                </a:solidFill>
                <a:ea typeface="ＭＳ Ｐゴシック" pitchFamily="-106" charset="-128"/>
                <a:cs typeface="ＭＳ Ｐゴシック" pitchFamily="-106" charset="-128"/>
              </a:rPr>
              <a:t> style?</a:t>
            </a:r>
          </a:p>
          <a:p>
            <a:pPr algn="ctr" eaLnBrk="0" fontAlgn="base" hangingPunct="0">
              <a:spcBef>
                <a:spcPct val="0"/>
              </a:spcBef>
              <a:spcAft>
                <a:spcPct val="0"/>
              </a:spcAft>
            </a:pPr>
            <a:endParaRPr lang="en-US" sz="2400" b="1" dirty="0">
              <a:solidFill>
                <a:schemeClr val="tx1"/>
              </a:solidFill>
              <a:ea typeface="ＭＳ Ｐゴシック" pitchFamily="-106" charset="-128"/>
              <a:cs typeface="ＭＳ Ｐゴシック" pitchFamily="-106" charset="-128"/>
            </a:endParaRPr>
          </a:p>
        </p:txBody>
      </p:sp>
      <p:sp>
        <p:nvSpPr>
          <p:cNvPr id="10" name="Slide Number Placeholder 3">
            <a:extLst>
              <a:ext uri="{FF2B5EF4-FFF2-40B4-BE49-F238E27FC236}">
                <a16:creationId xmlns:a16="http://schemas.microsoft.com/office/drawing/2014/main" id="{84D7A64C-79B8-40D6-886F-B64175385B71}"/>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solidFill>
                  <a:schemeClr val="tx1"/>
                </a:solidFill>
              </a:rPr>
              <a:t>4</a:t>
            </a:fld>
            <a:endParaRPr lang="en-IN" dirty="0">
              <a:solidFill>
                <a:schemeClr val="tx1"/>
              </a:solidFill>
            </a:endParaRPr>
          </a:p>
        </p:txBody>
      </p:sp>
      <p:sp>
        <p:nvSpPr>
          <p:cNvPr id="4" name="TextBox 3">
            <a:extLst>
              <a:ext uri="{FF2B5EF4-FFF2-40B4-BE49-F238E27FC236}">
                <a16:creationId xmlns:a16="http://schemas.microsoft.com/office/drawing/2014/main" id="{9E0E981C-2E7C-4BC7-8789-BFF08886E033}"/>
              </a:ext>
            </a:extLst>
          </p:cNvPr>
          <p:cNvSpPr txBox="1"/>
          <p:nvPr/>
        </p:nvSpPr>
        <p:spPr>
          <a:xfrm>
            <a:off x="2320044" y="1884233"/>
            <a:ext cx="418290" cy="369332"/>
          </a:xfrm>
          <a:prstGeom prst="rect">
            <a:avLst/>
          </a:prstGeom>
          <a:noFill/>
        </p:spPr>
        <p:txBody>
          <a:bodyPr wrap="square" rtlCol="0">
            <a:spAutoFit/>
          </a:bodyPr>
          <a:lstStyle/>
          <a:p>
            <a:r>
              <a:rPr lang="en-US" dirty="0">
                <a:solidFill>
                  <a:srgbClr val="FF0000"/>
                </a:solidFill>
              </a:rPr>
              <a:t>5</a:t>
            </a:r>
          </a:p>
        </p:txBody>
      </p:sp>
      <p:sp>
        <p:nvSpPr>
          <p:cNvPr id="11" name="TextBox 10">
            <a:extLst>
              <a:ext uri="{FF2B5EF4-FFF2-40B4-BE49-F238E27FC236}">
                <a16:creationId xmlns:a16="http://schemas.microsoft.com/office/drawing/2014/main" id="{A2E6A4CF-613B-476A-A245-1B525033925F}"/>
              </a:ext>
            </a:extLst>
          </p:cNvPr>
          <p:cNvSpPr txBox="1"/>
          <p:nvPr/>
        </p:nvSpPr>
        <p:spPr>
          <a:xfrm>
            <a:off x="5706894" y="2217336"/>
            <a:ext cx="418290" cy="369332"/>
          </a:xfrm>
          <a:prstGeom prst="rect">
            <a:avLst/>
          </a:prstGeom>
          <a:noFill/>
        </p:spPr>
        <p:txBody>
          <a:bodyPr wrap="square" rtlCol="0">
            <a:spAutoFit/>
          </a:bodyPr>
          <a:lstStyle/>
          <a:p>
            <a:r>
              <a:rPr lang="en-US" dirty="0">
                <a:solidFill>
                  <a:srgbClr val="FF0000"/>
                </a:solidFill>
              </a:rPr>
              <a:t>1</a:t>
            </a:r>
          </a:p>
        </p:txBody>
      </p:sp>
      <p:sp>
        <p:nvSpPr>
          <p:cNvPr id="12" name="TextBox 11">
            <a:extLst>
              <a:ext uri="{FF2B5EF4-FFF2-40B4-BE49-F238E27FC236}">
                <a16:creationId xmlns:a16="http://schemas.microsoft.com/office/drawing/2014/main" id="{1143B2D8-5E54-4436-B98F-828D81A0AF1A}"/>
              </a:ext>
            </a:extLst>
          </p:cNvPr>
          <p:cNvSpPr txBox="1"/>
          <p:nvPr/>
        </p:nvSpPr>
        <p:spPr>
          <a:xfrm>
            <a:off x="2320044" y="2253565"/>
            <a:ext cx="418290" cy="369332"/>
          </a:xfrm>
          <a:prstGeom prst="rect">
            <a:avLst/>
          </a:prstGeom>
          <a:noFill/>
        </p:spPr>
        <p:txBody>
          <a:bodyPr wrap="square" rtlCol="0">
            <a:spAutoFit/>
          </a:bodyPr>
          <a:lstStyle/>
          <a:p>
            <a:r>
              <a:rPr lang="en-US" dirty="0">
                <a:solidFill>
                  <a:srgbClr val="FF0000"/>
                </a:solidFill>
              </a:rPr>
              <a:t>5</a:t>
            </a:r>
          </a:p>
        </p:txBody>
      </p:sp>
      <p:sp>
        <p:nvSpPr>
          <p:cNvPr id="13" name="TextBox 12">
            <a:extLst>
              <a:ext uri="{FF2B5EF4-FFF2-40B4-BE49-F238E27FC236}">
                <a16:creationId xmlns:a16="http://schemas.microsoft.com/office/drawing/2014/main" id="{10E031D4-7C96-4DCD-9ABC-1E416D595EEA}"/>
              </a:ext>
            </a:extLst>
          </p:cNvPr>
          <p:cNvSpPr txBox="1"/>
          <p:nvPr/>
        </p:nvSpPr>
        <p:spPr>
          <a:xfrm>
            <a:off x="7555144" y="1915935"/>
            <a:ext cx="418290" cy="369332"/>
          </a:xfrm>
          <a:prstGeom prst="rect">
            <a:avLst/>
          </a:prstGeom>
          <a:noFill/>
        </p:spPr>
        <p:txBody>
          <a:bodyPr wrap="square" rtlCol="0">
            <a:spAutoFit/>
          </a:bodyPr>
          <a:lstStyle/>
          <a:p>
            <a:r>
              <a:rPr lang="en-US" dirty="0">
                <a:solidFill>
                  <a:srgbClr val="FF0000"/>
                </a:solidFill>
              </a:rPr>
              <a:t>1</a:t>
            </a:r>
          </a:p>
        </p:txBody>
      </p:sp>
      <p:sp>
        <p:nvSpPr>
          <p:cNvPr id="6" name="TextBox 5">
            <a:extLst>
              <a:ext uri="{FF2B5EF4-FFF2-40B4-BE49-F238E27FC236}">
                <a16:creationId xmlns:a16="http://schemas.microsoft.com/office/drawing/2014/main" id="{CC0229C7-6CDC-4181-A146-D397C09929A7}"/>
              </a:ext>
            </a:extLst>
          </p:cNvPr>
          <p:cNvSpPr txBox="1"/>
          <p:nvPr/>
        </p:nvSpPr>
        <p:spPr>
          <a:xfrm>
            <a:off x="1282427" y="1606602"/>
            <a:ext cx="1303507" cy="369332"/>
          </a:xfrm>
          <a:prstGeom prst="rect">
            <a:avLst/>
          </a:prstGeom>
          <a:noFill/>
        </p:spPr>
        <p:txBody>
          <a:bodyPr wrap="square" rtlCol="0">
            <a:spAutoFit/>
          </a:bodyPr>
          <a:lstStyle/>
          <a:p>
            <a:r>
              <a:rPr lang="en-US" b="1" dirty="0">
                <a:solidFill>
                  <a:srgbClr val="FF0000"/>
                </a:solidFill>
              </a:rPr>
              <a:t>CHARGER</a:t>
            </a:r>
          </a:p>
        </p:txBody>
      </p:sp>
      <p:sp>
        <p:nvSpPr>
          <p:cNvPr id="14" name="TextBox 13">
            <a:extLst>
              <a:ext uri="{FF2B5EF4-FFF2-40B4-BE49-F238E27FC236}">
                <a16:creationId xmlns:a16="http://schemas.microsoft.com/office/drawing/2014/main" id="{B9685588-00F6-426B-BD7E-92528EEC9CD6}"/>
              </a:ext>
            </a:extLst>
          </p:cNvPr>
          <p:cNvSpPr txBox="1"/>
          <p:nvPr/>
        </p:nvSpPr>
        <p:spPr>
          <a:xfrm>
            <a:off x="3013252" y="1596009"/>
            <a:ext cx="1303507" cy="369332"/>
          </a:xfrm>
          <a:prstGeom prst="rect">
            <a:avLst/>
          </a:prstGeom>
          <a:noFill/>
        </p:spPr>
        <p:txBody>
          <a:bodyPr wrap="square" rtlCol="0">
            <a:spAutoFit/>
          </a:bodyPr>
          <a:lstStyle/>
          <a:p>
            <a:r>
              <a:rPr lang="en-US" b="1" dirty="0">
                <a:solidFill>
                  <a:srgbClr val="FF0000"/>
                </a:solidFill>
              </a:rPr>
              <a:t>SOCIALIZER</a:t>
            </a:r>
          </a:p>
        </p:txBody>
      </p:sp>
      <p:sp>
        <p:nvSpPr>
          <p:cNvPr id="15" name="TextBox 14">
            <a:extLst>
              <a:ext uri="{FF2B5EF4-FFF2-40B4-BE49-F238E27FC236}">
                <a16:creationId xmlns:a16="http://schemas.microsoft.com/office/drawing/2014/main" id="{C57DDD30-034B-4A69-A5BF-24790E6F9D0C}"/>
              </a:ext>
            </a:extLst>
          </p:cNvPr>
          <p:cNvSpPr txBox="1"/>
          <p:nvPr/>
        </p:nvSpPr>
        <p:spPr>
          <a:xfrm>
            <a:off x="4575043" y="1596009"/>
            <a:ext cx="1550141" cy="369332"/>
          </a:xfrm>
          <a:prstGeom prst="rect">
            <a:avLst/>
          </a:prstGeom>
          <a:noFill/>
        </p:spPr>
        <p:txBody>
          <a:bodyPr wrap="square" rtlCol="0">
            <a:spAutoFit/>
          </a:bodyPr>
          <a:lstStyle/>
          <a:p>
            <a:r>
              <a:rPr lang="en-US" b="1" dirty="0">
                <a:solidFill>
                  <a:srgbClr val="FF0000"/>
                </a:solidFill>
              </a:rPr>
              <a:t>HARMONIZER</a:t>
            </a:r>
          </a:p>
        </p:txBody>
      </p:sp>
      <p:sp>
        <p:nvSpPr>
          <p:cNvPr id="16" name="TextBox 15">
            <a:extLst>
              <a:ext uri="{FF2B5EF4-FFF2-40B4-BE49-F238E27FC236}">
                <a16:creationId xmlns:a16="http://schemas.microsoft.com/office/drawing/2014/main" id="{BC68B71D-2E20-41C5-80E3-93406A91A360}"/>
              </a:ext>
            </a:extLst>
          </p:cNvPr>
          <p:cNvSpPr txBox="1"/>
          <p:nvPr/>
        </p:nvSpPr>
        <p:spPr>
          <a:xfrm>
            <a:off x="6459973" y="1596009"/>
            <a:ext cx="1303507" cy="369332"/>
          </a:xfrm>
          <a:prstGeom prst="rect">
            <a:avLst/>
          </a:prstGeom>
          <a:noFill/>
        </p:spPr>
        <p:txBody>
          <a:bodyPr wrap="square" rtlCol="0">
            <a:spAutoFit/>
          </a:bodyPr>
          <a:lstStyle/>
          <a:p>
            <a:r>
              <a:rPr lang="en-US" b="1" dirty="0">
                <a:solidFill>
                  <a:srgbClr val="FF0000"/>
                </a:solidFill>
              </a:rPr>
              <a:t>THINKER</a:t>
            </a:r>
          </a:p>
        </p:txBody>
      </p:sp>
    </p:spTree>
    <p:extLst>
      <p:ext uri="{BB962C8B-B14F-4D97-AF65-F5344CB8AC3E}">
        <p14:creationId xmlns:p14="http://schemas.microsoft.com/office/powerpoint/2010/main" val="37859150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6"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Understand Communication Styles</a:t>
            </a:r>
          </a:p>
        </p:txBody>
      </p:sp>
      <p:sp>
        <p:nvSpPr>
          <p:cNvPr id="5" name="Slide Number Placeholder 3">
            <a:extLst>
              <a:ext uri="{FF2B5EF4-FFF2-40B4-BE49-F238E27FC236}">
                <a16:creationId xmlns:a16="http://schemas.microsoft.com/office/drawing/2014/main" id="{10A15D6A-1EF2-45D0-BAE1-241E35DF93C1}"/>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solidFill>
                  <a:schemeClr val="tx1"/>
                </a:solidFill>
              </a:rPr>
              <a:t>5</a:t>
            </a:fld>
            <a:endParaRPr lang="en-IN" dirty="0">
              <a:solidFill>
                <a:schemeClr val="tx1"/>
              </a:solidFill>
            </a:endParaRPr>
          </a:p>
        </p:txBody>
      </p:sp>
      <p:graphicFrame>
        <p:nvGraphicFramePr>
          <p:cNvPr id="11" name="Content Placeholder 7">
            <a:extLst>
              <a:ext uri="{FF2B5EF4-FFF2-40B4-BE49-F238E27FC236}">
                <a16:creationId xmlns:a16="http://schemas.microsoft.com/office/drawing/2014/main" id="{280487A0-9E0C-4791-A2B7-2CEB9FCE1DF7}"/>
              </a:ext>
            </a:extLst>
          </p:cNvPr>
          <p:cNvGraphicFramePr>
            <a:graphicFrameLocks noGrp="1"/>
          </p:cNvGraphicFramePr>
          <p:nvPr>
            <p:ph idx="1"/>
            <p:extLst>
              <p:ext uri="{D42A27DB-BD31-4B8C-83A1-F6EECF244321}">
                <p14:modId xmlns:p14="http://schemas.microsoft.com/office/powerpoint/2010/main" val="3341983962"/>
              </p:ext>
            </p:extLst>
          </p:nvPr>
        </p:nvGraphicFramePr>
        <p:xfrm>
          <a:off x="1352847" y="1450062"/>
          <a:ext cx="8333222" cy="5198910"/>
        </p:xfrm>
        <a:graphic>
          <a:graphicData uri="http://schemas.openxmlformats.org/drawingml/2006/table">
            <a:tbl>
              <a:tblPr firstRow="1" bandRow="1">
                <a:tableStyleId>{0E3FDE45-AF77-4B5C-9715-49D594BDF05E}</a:tableStyleId>
              </a:tblPr>
              <a:tblGrid>
                <a:gridCol w="8333222">
                  <a:extLst>
                    <a:ext uri="{9D8B030D-6E8A-4147-A177-3AD203B41FA5}">
                      <a16:colId xmlns:a16="http://schemas.microsoft.com/office/drawing/2014/main" val="20000"/>
                    </a:ext>
                  </a:extLst>
                </a:gridCol>
              </a:tblGrid>
              <a:tr h="519891">
                <a:tc>
                  <a:txBody>
                    <a:bodyPr/>
                    <a:lstStyle/>
                    <a:p>
                      <a:pPr algn="ctr"/>
                      <a:r>
                        <a:rPr lang="en-US" sz="2400" dirty="0"/>
                        <a:t>CHARGER</a:t>
                      </a:r>
                    </a:p>
                  </a:txBody>
                  <a:tcPr/>
                </a:tc>
                <a:extLst>
                  <a:ext uri="{0D108BD9-81ED-4DB2-BD59-A6C34878D82A}">
                    <a16:rowId xmlns:a16="http://schemas.microsoft.com/office/drawing/2014/main" val="10000"/>
                  </a:ext>
                </a:extLst>
              </a:tr>
              <a:tr h="519891">
                <a:tc>
                  <a:txBody>
                    <a:bodyPr/>
                    <a:lstStyle/>
                    <a:p>
                      <a:r>
                        <a:rPr lang="en-US" sz="2400" dirty="0"/>
                        <a:t>Their value to the team:</a:t>
                      </a:r>
                    </a:p>
                  </a:txBody>
                  <a:tcPr/>
                </a:tc>
                <a:extLst>
                  <a:ext uri="{0D108BD9-81ED-4DB2-BD59-A6C34878D82A}">
                    <a16:rowId xmlns:a16="http://schemas.microsoft.com/office/drawing/2014/main" val="10001"/>
                  </a:ext>
                </a:extLst>
              </a:tr>
              <a:tr h="519891">
                <a:tc>
                  <a:txBody>
                    <a:bodyPr/>
                    <a:lstStyle/>
                    <a:p>
                      <a:r>
                        <a:rPr lang="en-US" sz="2400" dirty="0"/>
                        <a:t>Phone style:</a:t>
                      </a:r>
                    </a:p>
                  </a:txBody>
                  <a:tcPr/>
                </a:tc>
                <a:extLst>
                  <a:ext uri="{0D108BD9-81ED-4DB2-BD59-A6C34878D82A}">
                    <a16:rowId xmlns:a16="http://schemas.microsoft.com/office/drawing/2014/main" val="10002"/>
                  </a:ext>
                </a:extLst>
              </a:tr>
              <a:tr h="519891">
                <a:tc>
                  <a:txBody>
                    <a:bodyPr/>
                    <a:lstStyle/>
                    <a:p>
                      <a:r>
                        <a:rPr lang="en-US" sz="2400" dirty="0"/>
                        <a:t>Listening style:</a:t>
                      </a:r>
                    </a:p>
                  </a:txBody>
                  <a:tcPr/>
                </a:tc>
                <a:extLst>
                  <a:ext uri="{0D108BD9-81ED-4DB2-BD59-A6C34878D82A}">
                    <a16:rowId xmlns:a16="http://schemas.microsoft.com/office/drawing/2014/main" val="10003"/>
                  </a:ext>
                </a:extLst>
              </a:tr>
              <a:tr h="519891">
                <a:tc>
                  <a:txBody>
                    <a:bodyPr/>
                    <a:lstStyle/>
                    <a:p>
                      <a:r>
                        <a:rPr lang="en-US" sz="2400" dirty="0"/>
                        <a:t>Irritated</a:t>
                      </a:r>
                      <a:r>
                        <a:rPr lang="en-US" sz="2400" baseline="0" dirty="0"/>
                        <a:t> by:</a:t>
                      </a:r>
                      <a:endParaRPr lang="en-US" sz="2400" dirty="0"/>
                    </a:p>
                  </a:txBody>
                  <a:tcPr/>
                </a:tc>
                <a:extLst>
                  <a:ext uri="{0D108BD9-81ED-4DB2-BD59-A6C34878D82A}">
                    <a16:rowId xmlns:a16="http://schemas.microsoft.com/office/drawing/2014/main" val="10004"/>
                  </a:ext>
                </a:extLst>
              </a:tr>
              <a:tr h="519891">
                <a:tc>
                  <a:txBody>
                    <a:bodyPr/>
                    <a:lstStyle/>
                    <a:p>
                      <a:r>
                        <a:rPr lang="en-US" sz="2400" dirty="0"/>
                        <a:t>When</a:t>
                      </a:r>
                      <a:r>
                        <a:rPr lang="en-US" sz="2400" baseline="0" dirty="0"/>
                        <a:t> angry:</a:t>
                      </a:r>
                      <a:endParaRPr lang="en-US" sz="2400" dirty="0"/>
                    </a:p>
                  </a:txBody>
                  <a:tcPr/>
                </a:tc>
                <a:extLst>
                  <a:ext uri="{0D108BD9-81ED-4DB2-BD59-A6C34878D82A}">
                    <a16:rowId xmlns:a16="http://schemas.microsoft.com/office/drawing/2014/main" val="10005"/>
                  </a:ext>
                </a:extLst>
              </a:tr>
              <a:tr h="519891">
                <a:tc>
                  <a:txBody>
                    <a:bodyPr/>
                    <a:lstStyle/>
                    <a:p>
                      <a:r>
                        <a:rPr lang="en-US" sz="2400" dirty="0"/>
                        <a:t>Directives / Rules:</a:t>
                      </a:r>
                    </a:p>
                  </a:txBody>
                  <a:tcPr/>
                </a:tc>
                <a:extLst>
                  <a:ext uri="{0D108BD9-81ED-4DB2-BD59-A6C34878D82A}">
                    <a16:rowId xmlns:a16="http://schemas.microsoft.com/office/drawing/2014/main" val="10006"/>
                  </a:ext>
                </a:extLst>
              </a:tr>
              <a:tr h="519891">
                <a:tc>
                  <a:txBody>
                    <a:bodyPr/>
                    <a:lstStyle/>
                    <a:p>
                      <a:r>
                        <a:rPr lang="en-US" sz="2400" dirty="0"/>
                        <a:t>Wants you</a:t>
                      </a:r>
                      <a:r>
                        <a:rPr lang="en-US" sz="2400" baseline="0" dirty="0"/>
                        <a:t> to be:</a:t>
                      </a:r>
                      <a:endParaRPr lang="en-US" sz="2400" dirty="0"/>
                    </a:p>
                  </a:txBody>
                  <a:tcPr/>
                </a:tc>
                <a:extLst>
                  <a:ext uri="{0D108BD9-81ED-4DB2-BD59-A6C34878D82A}">
                    <a16:rowId xmlns:a16="http://schemas.microsoft.com/office/drawing/2014/main" val="10007"/>
                  </a:ext>
                </a:extLst>
              </a:tr>
              <a:tr h="519891">
                <a:tc>
                  <a:txBody>
                    <a:bodyPr/>
                    <a:lstStyle/>
                    <a:p>
                      <a:r>
                        <a:rPr lang="en-US" sz="2400" dirty="0"/>
                        <a:t>Worst way to treat them:</a:t>
                      </a:r>
                    </a:p>
                  </a:txBody>
                  <a:tcPr/>
                </a:tc>
                <a:extLst>
                  <a:ext uri="{0D108BD9-81ED-4DB2-BD59-A6C34878D82A}">
                    <a16:rowId xmlns:a16="http://schemas.microsoft.com/office/drawing/2014/main" val="10008"/>
                  </a:ext>
                </a:extLst>
              </a:tr>
              <a:tr h="519891">
                <a:tc>
                  <a:txBody>
                    <a:bodyPr/>
                    <a:lstStyle/>
                    <a:p>
                      <a:r>
                        <a:rPr lang="en-US" sz="2400" dirty="0"/>
                        <a:t>Possible miss-perception by others:</a:t>
                      </a:r>
                    </a:p>
                  </a:txBody>
                  <a:tcPr/>
                </a:tc>
                <a:extLst>
                  <a:ext uri="{0D108BD9-81ED-4DB2-BD59-A6C34878D82A}">
                    <a16:rowId xmlns:a16="http://schemas.microsoft.com/office/drawing/2014/main" val="10009"/>
                  </a:ext>
                </a:extLst>
              </a:tr>
            </a:tbl>
          </a:graphicData>
        </a:graphic>
      </p:graphicFrame>
      <p:sp>
        <p:nvSpPr>
          <p:cNvPr id="12" name="TextBox 11">
            <a:extLst>
              <a:ext uri="{FF2B5EF4-FFF2-40B4-BE49-F238E27FC236}">
                <a16:creationId xmlns:a16="http://schemas.microsoft.com/office/drawing/2014/main" id="{6ECA2F5C-7AEF-45D8-8C85-70A158860C4A}"/>
              </a:ext>
            </a:extLst>
          </p:cNvPr>
          <p:cNvSpPr txBox="1"/>
          <p:nvPr/>
        </p:nvSpPr>
        <p:spPr>
          <a:xfrm>
            <a:off x="4592923" y="1964986"/>
            <a:ext cx="4258977" cy="461665"/>
          </a:xfrm>
          <a:prstGeom prst="rect">
            <a:avLst/>
          </a:prstGeom>
          <a:noFill/>
        </p:spPr>
        <p:txBody>
          <a:bodyPr wrap="square" rtlCol="0">
            <a:spAutoFit/>
          </a:bodyPr>
          <a:lstStyle/>
          <a:p>
            <a:r>
              <a:rPr lang="en-US" sz="2400" dirty="0">
                <a:solidFill>
                  <a:schemeClr val="accent1"/>
                </a:solidFill>
              </a:rPr>
              <a:t>Leadership – Results driven</a:t>
            </a:r>
          </a:p>
        </p:txBody>
      </p:sp>
      <p:sp>
        <p:nvSpPr>
          <p:cNvPr id="13" name="TextBox 12">
            <a:extLst>
              <a:ext uri="{FF2B5EF4-FFF2-40B4-BE49-F238E27FC236}">
                <a16:creationId xmlns:a16="http://schemas.microsoft.com/office/drawing/2014/main" id="{07977209-A291-4EBA-A96A-BC013982D6CF}"/>
              </a:ext>
            </a:extLst>
          </p:cNvPr>
          <p:cNvSpPr txBox="1"/>
          <p:nvPr/>
        </p:nvSpPr>
        <p:spPr>
          <a:xfrm>
            <a:off x="3198625" y="2500264"/>
            <a:ext cx="4258977" cy="461665"/>
          </a:xfrm>
          <a:prstGeom prst="rect">
            <a:avLst/>
          </a:prstGeom>
          <a:noFill/>
        </p:spPr>
        <p:txBody>
          <a:bodyPr wrap="square" rtlCol="0">
            <a:spAutoFit/>
          </a:bodyPr>
          <a:lstStyle/>
          <a:p>
            <a:r>
              <a:rPr lang="en-US" sz="2400" dirty="0">
                <a:solidFill>
                  <a:schemeClr val="accent1"/>
                </a:solidFill>
              </a:rPr>
              <a:t>Direct – Rushed - Abrupt</a:t>
            </a:r>
          </a:p>
        </p:txBody>
      </p:sp>
      <p:sp>
        <p:nvSpPr>
          <p:cNvPr id="14" name="TextBox 13">
            <a:extLst>
              <a:ext uri="{FF2B5EF4-FFF2-40B4-BE49-F238E27FC236}">
                <a16:creationId xmlns:a16="http://schemas.microsoft.com/office/drawing/2014/main" id="{2640A7E0-6FBE-482F-9C57-664FD1627D08}"/>
              </a:ext>
            </a:extLst>
          </p:cNvPr>
          <p:cNvSpPr txBox="1"/>
          <p:nvPr/>
        </p:nvSpPr>
        <p:spPr>
          <a:xfrm>
            <a:off x="3409391" y="3005456"/>
            <a:ext cx="5870796" cy="461665"/>
          </a:xfrm>
          <a:prstGeom prst="rect">
            <a:avLst/>
          </a:prstGeom>
          <a:noFill/>
        </p:spPr>
        <p:txBody>
          <a:bodyPr wrap="square" rtlCol="0">
            <a:spAutoFit/>
          </a:bodyPr>
          <a:lstStyle/>
          <a:p>
            <a:r>
              <a:rPr lang="en-US" sz="2400" dirty="0">
                <a:solidFill>
                  <a:schemeClr val="accent1"/>
                </a:solidFill>
              </a:rPr>
              <a:t>Listen to key words – Highly selective</a:t>
            </a:r>
          </a:p>
        </p:txBody>
      </p:sp>
      <p:sp>
        <p:nvSpPr>
          <p:cNvPr id="15" name="TextBox 14">
            <a:extLst>
              <a:ext uri="{FF2B5EF4-FFF2-40B4-BE49-F238E27FC236}">
                <a16:creationId xmlns:a16="http://schemas.microsoft.com/office/drawing/2014/main" id="{0B497DCF-DAC2-4D31-8C69-9EE373E720AC}"/>
              </a:ext>
            </a:extLst>
          </p:cNvPr>
          <p:cNvSpPr txBox="1"/>
          <p:nvPr/>
        </p:nvSpPr>
        <p:spPr>
          <a:xfrm>
            <a:off x="3026770" y="3544945"/>
            <a:ext cx="4258977" cy="461665"/>
          </a:xfrm>
          <a:prstGeom prst="rect">
            <a:avLst/>
          </a:prstGeom>
          <a:noFill/>
        </p:spPr>
        <p:txBody>
          <a:bodyPr wrap="square" rtlCol="0">
            <a:spAutoFit/>
          </a:bodyPr>
          <a:lstStyle/>
          <a:p>
            <a:r>
              <a:rPr lang="en-US" sz="2400" dirty="0">
                <a:solidFill>
                  <a:schemeClr val="accent1"/>
                </a:solidFill>
              </a:rPr>
              <a:t>Slacker – Inefficiency - Indecision</a:t>
            </a:r>
          </a:p>
        </p:txBody>
      </p:sp>
      <p:sp>
        <p:nvSpPr>
          <p:cNvPr id="16" name="TextBox 15">
            <a:extLst>
              <a:ext uri="{FF2B5EF4-FFF2-40B4-BE49-F238E27FC236}">
                <a16:creationId xmlns:a16="http://schemas.microsoft.com/office/drawing/2014/main" id="{83738B52-4E05-457F-AFBC-479BB1C598C4}"/>
              </a:ext>
            </a:extLst>
          </p:cNvPr>
          <p:cNvSpPr txBox="1"/>
          <p:nvPr/>
        </p:nvSpPr>
        <p:spPr>
          <a:xfrm>
            <a:off x="3854760" y="4576927"/>
            <a:ext cx="4258977" cy="461665"/>
          </a:xfrm>
          <a:prstGeom prst="rect">
            <a:avLst/>
          </a:prstGeom>
          <a:noFill/>
        </p:spPr>
        <p:txBody>
          <a:bodyPr wrap="square" rtlCol="0">
            <a:spAutoFit/>
          </a:bodyPr>
          <a:lstStyle/>
          <a:p>
            <a:r>
              <a:rPr lang="en-US" sz="2400" dirty="0">
                <a:solidFill>
                  <a:schemeClr val="accent1"/>
                </a:solidFill>
              </a:rPr>
              <a:t>Likes to make rules</a:t>
            </a:r>
          </a:p>
        </p:txBody>
      </p:sp>
      <p:sp>
        <p:nvSpPr>
          <p:cNvPr id="17" name="TextBox 16">
            <a:extLst>
              <a:ext uri="{FF2B5EF4-FFF2-40B4-BE49-F238E27FC236}">
                <a16:creationId xmlns:a16="http://schemas.microsoft.com/office/drawing/2014/main" id="{98341374-4779-4B92-9F67-2B41F7D8AAD3}"/>
              </a:ext>
            </a:extLst>
          </p:cNvPr>
          <p:cNvSpPr txBox="1"/>
          <p:nvPr/>
        </p:nvSpPr>
        <p:spPr>
          <a:xfrm>
            <a:off x="3712657" y="5090607"/>
            <a:ext cx="1443004" cy="461665"/>
          </a:xfrm>
          <a:prstGeom prst="rect">
            <a:avLst/>
          </a:prstGeom>
          <a:noFill/>
        </p:spPr>
        <p:txBody>
          <a:bodyPr wrap="square" rtlCol="0">
            <a:spAutoFit/>
          </a:bodyPr>
          <a:lstStyle/>
          <a:p>
            <a:r>
              <a:rPr lang="en-US" sz="2400" dirty="0">
                <a:solidFill>
                  <a:schemeClr val="accent1"/>
                </a:solidFill>
              </a:rPr>
              <a:t>Direct</a:t>
            </a:r>
          </a:p>
        </p:txBody>
      </p:sp>
      <p:sp>
        <p:nvSpPr>
          <p:cNvPr id="18" name="TextBox 17">
            <a:extLst>
              <a:ext uri="{FF2B5EF4-FFF2-40B4-BE49-F238E27FC236}">
                <a16:creationId xmlns:a16="http://schemas.microsoft.com/office/drawing/2014/main" id="{8582F08E-6EA4-4CFC-A1C5-5C724D65EAE5}"/>
              </a:ext>
            </a:extLst>
          </p:cNvPr>
          <p:cNvSpPr txBox="1"/>
          <p:nvPr/>
        </p:nvSpPr>
        <p:spPr>
          <a:xfrm>
            <a:off x="4713450" y="5602431"/>
            <a:ext cx="5199035" cy="461665"/>
          </a:xfrm>
          <a:prstGeom prst="rect">
            <a:avLst/>
          </a:prstGeom>
          <a:noFill/>
        </p:spPr>
        <p:txBody>
          <a:bodyPr wrap="square" rtlCol="0">
            <a:spAutoFit/>
          </a:bodyPr>
          <a:lstStyle/>
          <a:p>
            <a:r>
              <a:rPr lang="en-US" sz="2400" dirty="0">
                <a:solidFill>
                  <a:schemeClr val="accent1"/>
                </a:solidFill>
              </a:rPr>
              <a:t>Baby them – Don’t micromanage</a:t>
            </a:r>
          </a:p>
        </p:txBody>
      </p:sp>
      <p:sp>
        <p:nvSpPr>
          <p:cNvPr id="19" name="TextBox 18">
            <a:extLst>
              <a:ext uri="{FF2B5EF4-FFF2-40B4-BE49-F238E27FC236}">
                <a16:creationId xmlns:a16="http://schemas.microsoft.com/office/drawing/2014/main" id="{78D48986-2766-4168-800D-15A197B75B58}"/>
              </a:ext>
            </a:extLst>
          </p:cNvPr>
          <p:cNvSpPr txBox="1"/>
          <p:nvPr/>
        </p:nvSpPr>
        <p:spPr>
          <a:xfrm>
            <a:off x="5984249" y="6138063"/>
            <a:ext cx="4258977" cy="461665"/>
          </a:xfrm>
          <a:prstGeom prst="rect">
            <a:avLst/>
          </a:prstGeom>
          <a:noFill/>
        </p:spPr>
        <p:txBody>
          <a:bodyPr wrap="square" rtlCol="0">
            <a:spAutoFit/>
          </a:bodyPr>
          <a:lstStyle/>
          <a:p>
            <a:r>
              <a:rPr lang="en-US" sz="2400" dirty="0">
                <a:solidFill>
                  <a:schemeClr val="accent1"/>
                </a:solidFill>
              </a:rPr>
              <a:t>Don’t care - Pushy</a:t>
            </a:r>
          </a:p>
        </p:txBody>
      </p:sp>
      <p:sp>
        <p:nvSpPr>
          <p:cNvPr id="20" name="TextBox 19">
            <a:extLst>
              <a:ext uri="{FF2B5EF4-FFF2-40B4-BE49-F238E27FC236}">
                <a16:creationId xmlns:a16="http://schemas.microsoft.com/office/drawing/2014/main" id="{C474A45F-20CB-48A9-BEEC-3B4A1612B7A2}"/>
              </a:ext>
            </a:extLst>
          </p:cNvPr>
          <p:cNvSpPr txBox="1"/>
          <p:nvPr/>
        </p:nvSpPr>
        <p:spPr>
          <a:xfrm>
            <a:off x="3198624" y="4060998"/>
            <a:ext cx="4258977" cy="461665"/>
          </a:xfrm>
          <a:prstGeom prst="rect">
            <a:avLst/>
          </a:prstGeom>
          <a:noFill/>
        </p:spPr>
        <p:txBody>
          <a:bodyPr wrap="square" rtlCol="0">
            <a:spAutoFit/>
          </a:bodyPr>
          <a:lstStyle/>
          <a:p>
            <a:r>
              <a:rPr lang="en-US" sz="2400" dirty="0">
                <a:solidFill>
                  <a:schemeClr val="accent1"/>
                </a:solidFill>
              </a:rPr>
              <a:t>Easy to tell when angry</a:t>
            </a:r>
          </a:p>
        </p:txBody>
      </p:sp>
      <p:sp>
        <p:nvSpPr>
          <p:cNvPr id="21" name="TextBox 20">
            <a:extLst>
              <a:ext uri="{FF2B5EF4-FFF2-40B4-BE49-F238E27FC236}">
                <a16:creationId xmlns:a16="http://schemas.microsoft.com/office/drawing/2014/main" id="{59AA8011-6A35-452B-B374-0254E30F9A1C}"/>
              </a:ext>
            </a:extLst>
          </p:cNvPr>
          <p:cNvSpPr txBox="1"/>
          <p:nvPr/>
        </p:nvSpPr>
        <p:spPr>
          <a:xfrm>
            <a:off x="9959513" y="3719207"/>
            <a:ext cx="2086365" cy="2169825"/>
          </a:xfrm>
          <a:prstGeom prst="rect">
            <a:avLst/>
          </a:prstGeom>
          <a:noFill/>
          <a:ln>
            <a:solidFill>
              <a:schemeClr val="accent5"/>
            </a:solidFill>
          </a:ln>
        </p:spPr>
        <p:txBody>
          <a:bodyPr wrap="square" rtlCol="0">
            <a:spAutoFit/>
          </a:bodyPr>
          <a:lstStyle/>
          <a:p>
            <a:r>
              <a:rPr lang="en-US" sz="1500" i="1" dirty="0">
                <a:solidFill>
                  <a:schemeClr val="accent5"/>
                </a:solidFill>
              </a:rPr>
              <a:t>This style likes to be in control.  They are direct, and action oriented.  They focus on getting results.  They like and cause change.  Under stress, they sometimes tread on others without realizing it.</a:t>
            </a:r>
          </a:p>
        </p:txBody>
      </p:sp>
    </p:spTree>
    <p:extLst>
      <p:ext uri="{BB962C8B-B14F-4D97-AF65-F5344CB8AC3E}">
        <p14:creationId xmlns:p14="http://schemas.microsoft.com/office/powerpoint/2010/main" val="172309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p:cTn id="70" dur="500" fill="hold"/>
                                        <p:tgtEl>
                                          <p:spTgt spid="21"/>
                                        </p:tgtEl>
                                        <p:attrNameLst>
                                          <p:attrName>ppt_w</p:attrName>
                                        </p:attrNameLst>
                                      </p:cBhvr>
                                      <p:tavLst>
                                        <p:tav tm="0">
                                          <p:val>
                                            <p:fltVal val="0"/>
                                          </p:val>
                                        </p:tav>
                                        <p:tav tm="100000">
                                          <p:val>
                                            <p:strVal val="#ppt_w"/>
                                          </p:val>
                                        </p:tav>
                                      </p:tavLst>
                                    </p:anim>
                                    <p:anim calcmode="lin" valueType="num">
                                      <p:cBhvr>
                                        <p:cTn id="71" dur="500" fill="hold"/>
                                        <p:tgtEl>
                                          <p:spTgt spid="21"/>
                                        </p:tgtEl>
                                        <p:attrNameLst>
                                          <p:attrName>ppt_h</p:attrName>
                                        </p:attrNameLst>
                                      </p:cBhvr>
                                      <p:tavLst>
                                        <p:tav tm="0">
                                          <p:val>
                                            <p:fltVal val="0"/>
                                          </p:val>
                                        </p:tav>
                                        <p:tav tm="100000">
                                          <p:val>
                                            <p:strVal val="#ppt_h"/>
                                          </p:val>
                                        </p:tav>
                                      </p:tavLst>
                                    </p:anim>
                                    <p:animEffect transition="in" filter="fade">
                                      <p:cBhvr>
                                        <p:cTn id="7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27141851"/>
              </p:ext>
            </p:extLst>
          </p:nvPr>
        </p:nvGraphicFramePr>
        <p:xfrm>
          <a:off x="1363242" y="1450066"/>
          <a:ext cx="8685430" cy="5198910"/>
        </p:xfrm>
        <a:graphic>
          <a:graphicData uri="http://schemas.openxmlformats.org/drawingml/2006/table">
            <a:tbl>
              <a:tblPr firstRow="1" bandRow="1">
                <a:tableStyleId>{0E3FDE45-AF77-4B5C-9715-49D594BDF05E}</a:tableStyleId>
              </a:tblPr>
              <a:tblGrid>
                <a:gridCol w="8685430">
                  <a:extLst>
                    <a:ext uri="{9D8B030D-6E8A-4147-A177-3AD203B41FA5}">
                      <a16:colId xmlns:a16="http://schemas.microsoft.com/office/drawing/2014/main" val="20000"/>
                    </a:ext>
                  </a:extLst>
                </a:gridCol>
              </a:tblGrid>
              <a:tr h="519891">
                <a:tc>
                  <a:txBody>
                    <a:bodyPr/>
                    <a:lstStyle/>
                    <a:p>
                      <a:pPr algn="ctr"/>
                      <a:r>
                        <a:rPr lang="en-US" sz="2400" dirty="0"/>
                        <a:t>SOCIALIZER</a:t>
                      </a:r>
                    </a:p>
                  </a:txBody>
                  <a:tcPr/>
                </a:tc>
                <a:extLst>
                  <a:ext uri="{0D108BD9-81ED-4DB2-BD59-A6C34878D82A}">
                    <a16:rowId xmlns:a16="http://schemas.microsoft.com/office/drawing/2014/main" val="10000"/>
                  </a:ext>
                </a:extLst>
              </a:tr>
              <a:tr h="519891">
                <a:tc>
                  <a:txBody>
                    <a:bodyPr/>
                    <a:lstStyle/>
                    <a:p>
                      <a:r>
                        <a:rPr lang="en-US" sz="2400" dirty="0"/>
                        <a:t>Their value to the team:</a:t>
                      </a:r>
                    </a:p>
                  </a:txBody>
                  <a:tcPr/>
                </a:tc>
                <a:extLst>
                  <a:ext uri="{0D108BD9-81ED-4DB2-BD59-A6C34878D82A}">
                    <a16:rowId xmlns:a16="http://schemas.microsoft.com/office/drawing/2014/main" val="10001"/>
                  </a:ext>
                </a:extLst>
              </a:tr>
              <a:tr h="519891">
                <a:tc>
                  <a:txBody>
                    <a:bodyPr/>
                    <a:lstStyle/>
                    <a:p>
                      <a:r>
                        <a:rPr lang="en-US" sz="2400" dirty="0"/>
                        <a:t>Phone style:</a:t>
                      </a:r>
                    </a:p>
                  </a:txBody>
                  <a:tcPr/>
                </a:tc>
                <a:extLst>
                  <a:ext uri="{0D108BD9-81ED-4DB2-BD59-A6C34878D82A}">
                    <a16:rowId xmlns:a16="http://schemas.microsoft.com/office/drawing/2014/main" val="10002"/>
                  </a:ext>
                </a:extLst>
              </a:tr>
              <a:tr h="519891">
                <a:tc>
                  <a:txBody>
                    <a:bodyPr/>
                    <a:lstStyle/>
                    <a:p>
                      <a:r>
                        <a:rPr lang="en-US" sz="2400" dirty="0"/>
                        <a:t>Listening style:</a:t>
                      </a:r>
                    </a:p>
                  </a:txBody>
                  <a:tcPr/>
                </a:tc>
                <a:extLst>
                  <a:ext uri="{0D108BD9-81ED-4DB2-BD59-A6C34878D82A}">
                    <a16:rowId xmlns:a16="http://schemas.microsoft.com/office/drawing/2014/main" val="10003"/>
                  </a:ext>
                </a:extLst>
              </a:tr>
              <a:tr h="519891">
                <a:tc>
                  <a:txBody>
                    <a:bodyPr/>
                    <a:lstStyle/>
                    <a:p>
                      <a:r>
                        <a:rPr lang="en-US" sz="2400" dirty="0"/>
                        <a:t>Irritated</a:t>
                      </a:r>
                      <a:r>
                        <a:rPr lang="en-US" sz="2400" baseline="0" dirty="0"/>
                        <a:t> by:</a:t>
                      </a:r>
                      <a:endParaRPr lang="en-US" sz="2400" dirty="0"/>
                    </a:p>
                  </a:txBody>
                  <a:tcPr/>
                </a:tc>
                <a:extLst>
                  <a:ext uri="{0D108BD9-81ED-4DB2-BD59-A6C34878D82A}">
                    <a16:rowId xmlns:a16="http://schemas.microsoft.com/office/drawing/2014/main" val="10004"/>
                  </a:ext>
                </a:extLst>
              </a:tr>
              <a:tr h="519891">
                <a:tc>
                  <a:txBody>
                    <a:bodyPr/>
                    <a:lstStyle/>
                    <a:p>
                      <a:r>
                        <a:rPr lang="en-US" sz="2400" dirty="0"/>
                        <a:t>When</a:t>
                      </a:r>
                      <a:r>
                        <a:rPr lang="en-US" sz="2400" baseline="0" dirty="0"/>
                        <a:t> angry:</a:t>
                      </a:r>
                      <a:endParaRPr lang="en-US" sz="2400" dirty="0"/>
                    </a:p>
                  </a:txBody>
                  <a:tcPr/>
                </a:tc>
                <a:extLst>
                  <a:ext uri="{0D108BD9-81ED-4DB2-BD59-A6C34878D82A}">
                    <a16:rowId xmlns:a16="http://schemas.microsoft.com/office/drawing/2014/main" val="10005"/>
                  </a:ext>
                </a:extLst>
              </a:tr>
              <a:tr h="519891">
                <a:tc>
                  <a:txBody>
                    <a:bodyPr/>
                    <a:lstStyle/>
                    <a:p>
                      <a:r>
                        <a:rPr lang="en-US" sz="2400" dirty="0"/>
                        <a:t>Directives / Rules:</a:t>
                      </a:r>
                    </a:p>
                  </a:txBody>
                  <a:tcPr/>
                </a:tc>
                <a:extLst>
                  <a:ext uri="{0D108BD9-81ED-4DB2-BD59-A6C34878D82A}">
                    <a16:rowId xmlns:a16="http://schemas.microsoft.com/office/drawing/2014/main" val="10006"/>
                  </a:ext>
                </a:extLst>
              </a:tr>
              <a:tr h="519891">
                <a:tc>
                  <a:txBody>
                    <a:bodyPr/>
                    <a:lstStyle/>
                    <a:p>
                      <a:r>
                        <a:rPr lang="en-US" sz="2400" dirty="0"/>
                        <a:t>Wants you</a:t>
                      </a:r>
                      <a:r>
                        <a:rPr lang="en-US" sz="2400" baseline="0" dirty="0"/>
                        <a:t> to be:</a:t>
                      </a:r>
                      <a:endParaRPr lang="en-US" sz="2400" dirty="0"/>
                    </a:p>
                  </a:txBody>
                  <a:tcPr/>
                </a:tc>
                <a:extLst>
                  <a:ext uri="{0D108BD9-81ED-4DB2-BD59-A6C34878D82A}">
                    <a16:rowId xmlns:a16="http://schemas.microsoft.com/office/drawing/2014/main" val="10007"/>
                  </a:ext>
                </a:extLst>
              </a:tr>
              <a:tr h="519891">
                <a:tc>
                  <a:txBody>
                    <a:bodyPr/>
                    <a:lstStyle/>
                    <a:p>
                      <a:r>
                        <a:rPr lang="en-US" sz="2400" dirty="0"/>
                        <a:t>Worst way to treat them:</a:t>
                      </a:r>
                    </a:p>
                  </a:txBody>
                  <a:tcPr/>
                </a:tc>
                <a:extLst>
                  <a:ext uri="{0D108BD9-81ED-4DB2-BD59-A6C34878D82A}">
                    <a16:rowId xmlns:a16="http://schemas.microsoft.com/office/drawing/2014/main" val="10008"/>
                  </a:ext>
                </a:extLst>
              </a:tr>
              <a:tr h="519891">
                <a:tc>
                  <a:txBody>
                    <a:bodyPr/>
                    <a:lstStyle/>
                    <a:p>
                      <a:r>
                        <a:rPr lang="en-US" sz="2400" dirty="0"/>
                        <a:t>Possible miss-perception by others:</a:t>
                      </a:r>
                    </a:p>
                  </a:txBody>
                  <a:tcPr/>
                </a:tc>
                <a:extLst>
                  <a:ext uri="{0D108BD9-81ED-4DB2-BD59-A6C34878D82A}">
                    <a16:rowId xmlns:a16="http://schemas.microsoft.com/office/drawing/2014/main" val="10009"/>
                  </a:ext>
                </a:extLst>
              </a:tr>
            </a:tbl>
          </a:graphicData>
        </a:graphic>
      </p:graphicFrame>
      <p:sp>
        <p:nvSpPr>
          <p:cNvPr id="3" name="Title 2"/>
          <p:cNvSpPr>
            <a:spLocks noGrp="1"/>
          </p:cNvSpPr>
          <p:nvPr>
            <p:ph type="title"/>
          </p:nvPr>
        </p:nvSpPr>
        <p:spPr/>
        <p:txBody>
          <a:bodyPr/>
          <a:lstStyle/>
          <a:p>
            <a:r>
              <a:rPr lang="en-US" dirty="0"/>
              <a:t>Understand Communication Styles</a:t>
            </a:r>
          </a:p>
        </p:txBody>
      </p:sp>
      <p:sp>
        <p:nvSpPr>
          <p:cNvPr id="5" name="Slide Number Placeholder 3">
            <a:extLst>
              <a:ext uri="{FF2B5EF4-FFF2-40B4-BE49-F238E27FC236}">
                <a16:creationId xmlns:a16="http://schemas.microsoft.com/office/drawing/2014/main" id="{1A33F7AE-6836-4792-A762-B6DFBFCEF3C6}"/>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solidFill>
                  <a:schemeClr val="tx1"/>
                </a:solidFill>
              </a:rPr>
              <a:t>6</a:t>
            </a:fld>
            <a:endParaRPr lang="en-IN" dirty="0">
              <a:solidFill>
                <a:schemeClr val="tx1"/>
              </a:solidFill>
            </a:endParaRPr>
          </a:p>
        </p:txBody>
      </p:sp>
      <p:sp>
        <p:nvSpPr>
          <p:cNvPr id="6" name="TextBox 5">
            <a:extLst>
              <a:ext uri="{FF2B5EF4-FFF2-40B4-BE49-F238E27FC236}">
                <a16:creationId xmlns:a16="http://schemas.microsoft.com/office/drawing/2014/main" id="{533BB14A-ABE0-4F3A-B555-E46D2442B748}"/>
              </a:ext>
            </a:extLst>
          </p:cNvPr>
          <p:cNvSpPr txBox="1"/>
          <p:nvPr/>
        </p:nvSpPr>
        <p:spPr>
          <a:xfrm>
            <a:off x="4592923" y="1984442"/>
            <a:ext cx="4258977" cy="461665"/>
          </a:xfrm>
          <a:prstGeom prst="rect">
            <a:avLst/>
          </a:prstGeom>
          <a:noFill/>
        </p:spPr>
        <p:txBody>
          <a:bodyPr wrap="square" rtlCol="0">
            <a:spAutoFit/>
          </a:bodyPr>
          <a:lstStyle/>
          <a:p>
            <a:r>
              <a:rPr lang="en-US" sz="2400" dirty="0">
                <a:solidFill>
                  <a:schemeClr val="accent1"/>
                </a:solidFill>
              </a:rPr>
              <a:t>Motivation - Ideas</a:t>
            </a:r>
          </a:p>
        </p:txBody>
      </p:sp>
      <p:sp>
        <p:nvSpPr>
          <p:cNvPr id="7" name="TextBox 6">
            <a:extLst>
              <a:ext uri="{FF2B5EF4-FFF2-40B4-BE49-F238E27FC236}">
                <a16:creationId xmlns:a16="http://schemas.microsoft.com/office/drawing/2014/main" id="{D7F13B9E-D426-473C-A308-617B7735357E}"/>
              </a:ext>
            </a:extLst>
          </p:cNvPr>
          <p:cNvSpPr txBox="1"/>
          <p:nvPr/>
        </p:nvSpPr>
        <p:spPr>
          <a:xfrm>
            <a:off x="3198625" y="2500264"/>
            <a:ext cx="4258977" cy="461665"/>
          </a:xfrm>
          <a:prstGeom prst="rect">
            <a:avLst/>
          </a:prstGeom>
          <a:noFill/>
        </p:spPr>
        <p:txBody>
          <a:bodyPr wrap="square" rtlCol="0">
            <a:spAutoFit/>
          </a:bodyPr>
          <a:lstStyle/>
          <a:p>
            <a:r>
              <a:rPr lang="en-US" sz="2400" dirty="0">
                <a:solidFill>
                  <a:schemeClr val="accent1"/>
                </a:solidFill>
              </a:rPr>
              <a:t>Talkative</a:t>
            </a:r>
          </a:p>
        </p:txBody>
      </p:sp>
      <p:sp>
        <p:nvSpPr>
          <p:cNvPr id="9" name="TextBox 8">
            <a:extLst>
              <a:ext uri="{FF2B5EF4-FFF2-40B4-BE49-F238E27FC236}">
                <a16:creationId xmlns:a16="http://schemas.microsoft.com/office/drawing/2014/main" id="{5069DA69-E1CF-4167-802F-6C2A098DBBDE}"/>
              </a:ext>
            </a:extLst>
          </p:cNvPr>
          <p:cNvSpPr txBox="1"/>
          <p:nvPr/>
        </p:nvSpPr>
        <p:spPr>
          <a:xfrm>
            <a:off x="3409391" y="3005456"/>
            <a:ext cx="5870796" cy="461665"/>
          </a:xfrm>
          <a:prstGeom prst="rect">
            <a:avLst/>
          </a:prstGeom>
          <a:noFill/>
        </p:spPr>
        <p:txBody>
          <a:bodyPr wrap="square" rtlCol="0">
            <a:spAutoFit/>
          </a:bodyPr>
          <a:lstStyle/>
          <a:p>
            <a:r>
              <a:rPr lang="en-US" sz="2400" dirty="0">
                <a:solidFill>
                  <a:schemeClr val="accent1"/>
                </a:solidFill>
              </a:rPr>
              <a:t>Worst listeners</a:t>
            </a:r>
          </a:p>
        </p:txBody>
      </p:sp>
      <p:sp>
        <p:nvSpPr>
          <p:cNvPr id="10" name="TextBox 9">
            <a:extLst>
              <a:ext uri="{FF2B5EF4-FFF2-40B4-BE49-F238E27FC236}">
                <a16:creationId xmlns:a16="http://schemas.microsoft.com/office/drawing/2014/main" id="{FF9EB510-2E4C-42FC-8215-DB8AF745E0B5}"/>
              </a:ext>
            </a:extLst>
          </p:cNvPr>
          <p:cNvSpPr txBox="1"/>
          <p:nvPr/>
        </p:nvSpPr>
        <p:spPr>
          <a:xfrm>
            <a:off x="3026770" y="3544946"/>
            <a:ext cx="5199035" cy="461665"/>
          </a:xfrm>
          <a:prstGeom prst="rect">
            <a:avLst/>
          </a:prstGeom>
          <a:noFill/>
        </p:spPr>
        <p:txBody>
          <a:bodyPr wrap="square" rtlCol="0">
            <a:spAutoFit/>
          </a:bodyPr>
          <a:lstStyle/>
          <a:p>
            <a:r>
              <a:rPr lang="en-US" sz="2400" dirty="0">
                <a:solidFill>
                  <a:schemeClr val="accent1"/>
                </a:solidFill>
              </a:rPr>
              <a:t>No one to talk to – Unfriendly people</a:t>
            </a:r>
          </a:p>
        </p:txBody>
      </p:sp>
      <p:sp>
        <p:nvSpPr>
          <p:cNvPr id="11" name="TextBox 10">
            <a:extLst>
              <a:ext uri="{FF2B5EF4-FFF2-40B4-BE49-F238E27FC236}">
                <a16:creationId xmlns:a16="http://schemas.microsoft.com/office/drawing/2014/main" id="{09E38B9C-97AF-4F28-8CCE-BBD4B5B9CC7A}"/>
              </a:ext>
            </a:extLst>
          </p:cNvPr>
          <p:cNvSpPr txBox="1"/>
          <p:nvPr/>
        </p:nvSpPr>
        <p:spPr>
          <a:xfrm>
            <a:off x="3854760" y="4576927"/>
            <a:ext cx="4258977" cy="461665"/>
          </a:xfrm>
          <a:prstGeom prst="rect">
            <a:avLst/>
          </a:prstGeom>
          <a:noFill/>
        </p:spPr>
        <p:txBody>
          <a:bodyPr wrap="square" rtlCol="0">
            <a:spAutoFit/>
          </a:bodyPr>
          <a:lstStyle/>
          <a:p>
            <a:r>
              <a:rPr lang="en-US" sz="2400" dirty="0">
                <a:solidFill>
                  <a:schemeClr val="accent1"/>
                </a:solidFill>
              </a:rPr>
              <a:t>Don’t like rules – should be free</a:t>
            </a:r>
          </a:p>
        </p:txBody>
      </p:sp>
      <p:sp>
        <p:nvSpPr>
          <p:cNvPr id="12" name="TextBox 11">
            <a:extLst>
              <a:ext uri="{FF2B5EF4-FFF2-40B4-BE49-F238E27FC236}">
                <a16:creationId xmlns:a16="http://schemas.microsoft.com/office/drawing/2014/main" id="{DF75487A-FE2D-4223-887F-1DB4EF314BF1}"/>
              </a:ext>
            </a:extLst>
          </p:cNvPr>
          <p:cNvSpPr txBox="1"/>
          <p:nvPr/>
        </p:nvSpPr>
        <p:spPr>
          <a:xfrm>
            <a:off x="3712657" y="5090608"/>
            <a:ext cx="2532500" cy="461665"/>
          </a:xfrm>
          <a:prstGeom prst="rect">
            <a:avLst/>
          </a:prstGeom>
          <a:noFill/>
        </p:spPr>
        <p:txBody>
          <a:bodyPr wrap="square" rtlCol="0">
            <a:spAutoFit/>
          </a:bodyPr>
          <a:lstStyle/>
          <a:p>
            <a:r>
              <a:rPr lang="en-US" sz="2400" dirty="0">
                <a:solidFill>
                  <a:schemeClr val="accent1"/>
                </a:solidFill>
              </a:rPr>
              <a:t>Flexible - Options</a:t>
            </a:r>
          </a:p>
        </p:txBody>
      </p:sp>
      <p:sp>
        <p:nvSpPr>
          <p:cNvPr id="13" name="TextBox 12">
            <a:extLst>
              <a:ext uri="{FF2B5EF4-FFF2-40B4-BE49-F238E27FC236}">
                <a16:creationId xmlns:a16="http://schemas.microsoft.com/office/drawing/2014/main" id="{1809BBDD-45F1-4959-96C0-9B6B80567E4B}"/>
              </a:ext>
            </a:extLst>
          </p:cNvPr>
          <p:cNvSpPr txBox="1"/>
          <p:nvPr/>
        </p:nvSpPr>
        <p:spPr>
          <a:xfrm>
            <a:off x="4713450" y="5602431"/>
            <a:ext cx="5199035" cy="461665"/>
          </a:xfrm>
          <a:prstGeom prst="rect">
            <a:avLst/>
          </a:prstGeom>
          <a:noFill/>
        </p:spPr>
        <p:txBody>
          <a:bodyPr wrap="square" rtlCol="0">
            <a:spAutoFit/>
          </a:bodyPr>
          <a:lstStyle/>
          <a:p>
            <a:r>
              <a:rPr lang="en-US" sz="2400" dirty="0">
                <a:solidFill>
                  <a:schemeClr val="accent1"/>
                </a:solidFill>
              </a:rPr>
              <a:t>Ignore them</a:t>
            </a:r>
          </a:p>
        </p:txBody>
      </p:sp>
      <p:sp>
        <p:nvSpPr>
          <p:cNvPr id="14" name="TextBox 13">
            <a:extLst>
              <a:ext uri="{FF2B5EF4-FFF2-40B4-BE49-F238E27FC236}">
                <a16:creationId xmlns:a16="http://schemas.microsoft.com/office/drawing/2014/main" id="{1706CED1-86AE-403A-BDEF-F54B4BC251E0}"/>
              </a:ext>
            </a:extLst>
          </p:cNvPr>
          <p:cNvSpPr txBox="1"/>
          <p:nvPr/>
        </p:nvSpPr>
        <p:spPr>
          <a:xfrm>
            <a:off x="5984249" y="6138063"/>
            <a:ext cx="4258977" cy="461665"/>
          </a:xfrm>
          <a:prstGeom prst="rect">
            <a:avLst/>
          </a:prstGeom>
          <a:noFill/>
        </p:spPr>
        <p:txBody>
          <a:bodyPr wrap="square" rtlCol="0">
            <a:spAutoFit/>
          </a:bodyPr>
          <a:lstStyle/>
          <a:p>
            <a:r>
              <a:rPr lang="en-US" sz="2400" dirty="0">
                <a:solidFill>
                  <a:schemeClr val="accent1"/>
                </a:solidFill>
              </a:rPr>
              <a:t>Lazy – Flighty – Party animal</a:t>
            </a:r>
          </a:p>
        </p:txBody>
      </p:sp>
      <p:sp>
        <p:nvSpPr>
          <p:cNvPr id="15" name="TextBox 14">
            <a:extLst>
              <a:ext uri="{FF2B5EF4-FFF2-40B4-BE49-F238E27FC236}">
                <a16:creationId xmlns:a16="http://schemas.microsoft.com/office/drawing/2014/main" id="{DC5567A2-0538-46E0-8FFD-243ABB4EBBE6}"/>
              </a:ext>
            </a:extLst>
          </p:cNvPr>
          <p:cNvSpPr txBox="1"/>
          <p:nvPr/>
        </p:nvSpPr>
        <p:spPr>
          <a:xfrm>
            <a:off x="3198624" y="4060998"/>
            <a:ext cx="4258977" cy="461665"/>
          </a:xfrm>
          <a:prstGeom prst="rect">
            <a:avLst/>
          </a:prstGeom>
          <a:noFill/>
        </p:spPr>
        <p:txBody>
          <a:bodyPr wrap="square" rtlCol="0">
            <a:spAutoFit/>
          </a:bodyPr>
          <a:lstStyle/>
          <a:p>
            <a:r>
              <a:rPr lang="en-US" sz="2400" dirty="0">
                <a:solidFill>
                  <a:schemeClr val="accent1"/>
                </a:solidFill>
              </a:rPr>
              <a:t>Shows silence - Sarcasm</a:t>
            </a:r>
          </a:p>
        </p:txBody>
      </p:sp>
      <p:sp>
        <p:nvSpPr>
          <p:cNvPr id="16" name="TextBox 15">
            <a:extLst>
              <a:ext uri="{FF2B5EF4-FFF2-40B4-BE49-F238E27FC236}">
                <a16:creationId xmlns:a16="http://schemas.microsoft.com/office/drawing/2014/main" id="{EC119785-35E7-4E1A-B569-1EC6CCF47B96}"/>
              </a:ext>
            </a:extLst>
          </p:cNvPr>
          <p:cNvSpPr txBox="1"/>
          <p:nvPr/>
        </p:nvSpPr>
        <p:spPr>
          <a:xfrm>
            <a:off x="10136221" y="3688158"/>
            <a:ext cx="1866900" cy="2400657"/>
          </a:xfrm>
          <a:prstGeom prst="rect">
            <a:avLst/>
          </a:prstGeom>
          <a:noFill/>
          <a:ln>
            <a:solidFill>
              <a:schemeClr val="accent5"/>
            </a:solidFill>
          </a:ln>
        </p:spPr>
        <p:txBody>
          <a:bodyPr wrap="square" rtlCol="0">
            <a:spAutoFit/>
          </a:bodyPr>
          <a:lstStyle>
            <a:defPPr>
              <a:defRPr lang="en-US"/>
            </a:defPPr>
            <a:lvl1pPr>
              <a:defRPr sz="1500" i="1">
                <a:solidFill>
                  <a:schemeClr val="accent5"/>
                </a:solidFill>
              </a:defRPr>
            </a:lvl1pPr>
          </a:lstStyle>
          <a:p>
            <a:r>
              <a:rPr lang="en-US" dirty="0"/>
              <a:t>This style wants and needs group interaction.  They are very trusting and optimistic.  They are fun to be around, and are excellent motivators.  This style talks the most and can be impulsive.</a:t>
            </a:r>
          </a:p>
        </p:txBody>
      </p:sp>
    </p:spTree>
    <p:extLst>
      <p:ext uri="{BB962C8B-B14F-4D97-AF65-F5344CB8AC3E}">
        <p14:creationId xmlns:p14="http://schemas.microsoft.com/office/powerpoint/2010/main" val="135856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 calcmode="lin" valueType="num">
                                      <p:cBhvr>
                                        <p:cTn id="70" dur="500" fill="hold"/>
                                        <p:tgtEl>
                                          <p:spTgt spid="16"/>
                                        </p:tgtEl>
                                        <p:attrNameLst>
                                          <p:attrName>ppt_w</p:attrName>
                                        </p:attrNameLst>
                                      </p:cBhvr>
                                      <p:tavLst>
                                        <p:tav tm="0">
                                          <p:val>
                                            <p:fltVal val="0"/>
                                          </p:val>
                                        </p:tav>
                                        <p:tav tm="100000">
                                          <p:val>
                                            <p:strVal val="#ppt_w"/>
                                          </p:val>
                                        </p:tav>
                                      </p:tavLst>
                                    </p:anim>
                                    <p:anim calcmode="lin" valueType="num">
                                      <p:cBhvr>
                                        <p:cTn id="71" dur="500" fill="hold"/>
                                        <p:tgtEl>
                                          <p:spTgt spid="16"/>
                                        </p:tgtEl>
                                        <p:attrNameLst>
                                          <p:attrName>ppt_h</p:attrName>
                                        </p:attrNameLst>
                                      </p:cBhvr>
                                      <p:tavLst>
                                        <p:tav tm="0">
                                          <p:val>
                                            <p:fltVal val="0"/>
                                          </p:val>
                                        </p:tav>
                                        <p:tav tm="100000">
                                          <p:val>
                                            <p:strVal val="#ppt_h"/>
                                          </p:val>
                                        </p:tav>
                                      </p:tavLst>
                                    </p:anim>
                                    <p:animEffect transition="in" filter="fade">
                                      <p:cBhvr>
                                        <p:cTn id="7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2" grpId="0"/>
      <p:bldP spid="13" grpId="0"/>
      <p:bldP spid="14" grpId="0"/>
      <p:bldP spid="15" grpId="0"/>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870880482"/>
              </p:ext>
            </p:extLst>
          </p:nvPr>
        </p:nvGraphicFramePr>
        <p:xfrm>
          <a:off x="1303506" y="1488332"/>
          <a:ext cx="8443610" cy="5160640"/>
        </p:xfrm>
        <a:graphic>
          <a:graphicData uri="http://schemas.openxmlformats.org/drawingml/2006/table">
            <a:tbl>
              <a:tblPr firstRow="1" bandRow="1">
                <a:tableStyleId>{0E3FDE45-AF77-4B5C-9715-49D594BDF05E}</a:tableStyleId>
              </a:tblPr>
              <a:tblGrid>
                <a:gridCol w="8443610">
                  <a:extLst>
                    <a:ext uri="{9D8B030D-6E8A-4147-A177-3AD203B41FA5}">
                      <a16:colId xmlns:a16="http://schemas.microsoft.com/office/drawing/2014/main" val="20000"/>
                    </a:ext>
                  </a:extLst>
                </a:gridCol>
              </a:tblGrid>
              <a:tr h="516064">
                <a:tc>
                  <a:txBody>
                    <a:bodyPr/>
                    <a:lstStyle/>
                    <a:p>
                      <a:pPr algn="ctr"/>
                      <a:r>
                        <a:rPr lang="en-US" sz="2400" dirty="0"/>
                        <a:t>HARMONIZER</a:t>
                      </a:r>
                    </a:p>
                  </a:txBody>
                  <a:tcPr/>
                </a:tc>
                <a:extLst>
                  <a:ext uri="{0D108BD9-81ED-4DB2-BD59-A6C34878D82A}">
                    <a16:rowId xmlns:a16="http://schemas.microsoft.com/office/drawing/2014/main" val="10000"/>
                  </a:ext>
                </a:extLst>
              </a:tr>
              <a:tr h="516064">
                <a:tc>
                  <a:txBody>
                    <a:bodyPr/>
                    <a:lstStyle/>
                    <a:p>
                      <a:r>
                        <a:rPr lang="en-US" sz="2400" dirty="0"/>
                        <a:t>Their value to the team:</a:t>
                      </a:r>
                    </a:p>
                  </a:txBody>
                  <a:tcPr/>
                </a:tc>
                <a:extLst>
                  <a:ext uri="{0D108BD9-81ED-4DB2-BD59-A6C34878D82A}">
                    <a16:rowId xmlns:a16="http://schemas.microsoft.com/office/drawing/2014/main" val="10001"/>
                  </a:ext>
                </a:extLst>
              </a:tr>
              <a:tr h="516064">
                <a:tc>
                  <a:txBody>
                    <a:bodyPr/>
                    <a:lstStyle/>
                    <a:p>
                      <a:r>
                        <a:rPr lang="en-US" sz="2400" dirty="0"/>
                        <a:t>Phone style:</a:t>
                      </a:r>
                    </a:p>
                  </a:txBody>
                  <a:tcPr/>
                </a:tc>
                <a:extLst>
                  <a:ext uri="{0D108BD9-81ED-4DB2-BD59-A6C34878D82A}">
                    <a16:rowId xmlns:a16="http://schemas.microsoft.com/office/drawing/2014/main" val="10002"/>
                  </a:ext>
                </a:extLst>
              </a:tr>
              <a:tr h="516064">
                <a:tc>
                  <a:txBody>
                    <a:bodyPr/>
                    <a:lstStyle/>
                    <a:p>
                      <a:r>
                        <a:rPr lang="en-US" sz="2400" dirty="0"/>
                        <a:t>Listening style:</a:t>
                      </a:r>
                    </a:p>
                  </a:txBody>
                  <a:tcPr/>
                </a:tc>
                <a:extLst>
                  <a:ext uri="{0D108BD9-81ED-4DB2-BD59-A6C34878D82A}">
                    <a16:rowId xmlns:a16="http://schemas.microsoft.com/office/drawing/2014/main" val="10003"/>
                  </a:ext>
                </a:extLst>
              </a:tr>
              <a:tr h="516064">
                <a:tc>
                  <a:txBody>
                    <a:bodyPr/>
                    <a:lstStyle/>
                    <a:p>
                      <a:r>
                        <a:rPr lang="en-US" sz="2400" dirty="0"/>
                        <a:t>Irritated</a:t>
                      </a:r>
                      <a:r>
                        <a:rPr lang="en-US" sz="2400" baseline="0" dirty="0"/>
                        <a:t> by:</a:t>
                      </a:r>
                      <a:endParaRPr lang="en-US" sz="2400" dirty="0"/>
                    </a:p>
                  </a:txBody>
                  <a:tcPr/>
                </a:tc>
                <a:extLst>
                  <a:ext uri="{0D108BD9-81ED-4DB2-BD59-A6C34878D82A}">
                    <a16:rowId xmlns:a16="http://schemas.microsoft.com/office/drawing/2014/main" val="10004"/>
                  </a:ext>
                </a:extLst>
              </a:tr>
              <a:tr h="516064">
                <a:tc>
                  <a:txBody>
                    <a:bodyPr/>
                    <a:lstStyle/>
                    <a:p>
                      <a:r>
                        <a:rPr lang="en-US" sz="2400" dirty="0"/>
                        <a:t>When</a:t>
                      </a:r>
                      <a:r>
                        <a:rPr lang="en-US" sz="2400" baseline="0" dirty="0"/>
                        <a:t> angry:</a:t>
                      </a:r>
                      <a:endParaRPr lang="en-US" sz="2400" dirty="0"/>
                    </a:p>
                  </a:txBody>
                  <a:tcPr/>
                </a:tc>
                <a:extLst>
                  <a:ext uri="{0D108BD9-81ED-4DB2-BD59-A6C34878D82A}">
                    <a16:rowId xmlns:a16="http://schemas.microsoft.com/office/drawing/2014/main" val="10005"/>
                  </a:ext>
                </a:extLst>
              </a:tr>
              <a:tr h="516064">
                <a:tc>
                  <a:txBody>
                    <a:bodyPr/>
                    <a:lstStyle/>
                    <a:p>
                      <a:r>
                        <a:rPr lang="en-US" sz="2400" dirty="0"/>
                        <a:t>Directives / Rules:</a:t>
                      </a:r>
                    </a:p>
                  </a:txBody>
                  <a:tcPr/>
                </a:tc>
                <a:extLst>
                  <a:ext uri="{0D108BD9-81ED-4DB2-BD59-A6C34878D82A}">
                    <a16:rowId xmlns:a16="http://schemas.microsoft.com/office/drawing/2014/main" val="10006"/>
                  </a:ext>
                </a:extLst>
              </a:tr>
              <a:tr h="516064">
                <a:tc>
                  <a:txBody>
                    <a:bodyPr/>
                    <a:lstStyle/>
                    <a:p>
                      <a:r>
                        <a:rPr lang="en-US" sz="2400" dirty="0"/>
                        <a:t>Wants you</a:t>
                      </a:r>
                      <a:r>
                        <a:rPr lang="en-US" sz="2400" baseline="0" dirty="0"/>
                        <a:t> to be:</a:t>
                      </a:r>
                      <a:endParaRPr lang="en-US" sz="2400" dirty="0"/>
                    </a:p>
                  </a:txBody>
                  <a:tcPr/>
                </a:tc>
                <a:extLst>
                  <a:ext uri="{0D108BD9-81ED-4DB2-BD59-A6C34878D82A}">
                    <a16:rowId xmlns:a16="http://schemas.microsoft.com/office/drawing/2014/main" val="10007"/>
                  </a:ext>
                </a:extLst>
              </a:tr>
              <a:tr h="516064">
                <a:tc>
                  <a:txBody>
                    <a:bodyPr/>
                    <a:lstStyle/>
                    <a:p>
                      <a:r>
                        <a:rPr lang="en-US" sz="2400" dirty="0"/>
                        <a:t>Worst way to treat them:</a:t>
                      </a:r>
                    </a:p>
                  </a:txBody>
                  <a:tcPr/>
                </a:tc>
                <a:extLst>
                  <a:ext uri="{0D108BD9-81ED-4DB2-BD59-A6C34878D82A}">
                    <a16:rowId xmlns:a16="http://schemas.microsoft.com/office/drawing/2014/main" val="10008"/>
                  </a:ext>
                </a:extLst>
              </a:tr>
              <a:tr h="516064">
                <a:tc>
                  <a:txBody>
                    <a:bodyPr/>
                    <a:lstStyle/>
                    <a:p>
                      <a:r>
                        <a:rPr lang="en-US" sz="2400" dirty="0"/>
                        <a:t>Possible miss-perception by others:</a:t>
                      </a:r>
                    </a:p>
                  </a:txBody>
                  <a:tcPr/>
                </a:tc>
                <a:extLst>
                  <a:ext uri="{0D108BD9-81ED-4DB2-BD59-A6C34878D82A}">
                    <a16:rowId xmlns:a16="http://schemas.microsoft.com/office/drawing/2014/main" val="10009"/>
                  </a:ext>
                </a:extLst>
              </a:tr>
            </a:tbl>
          </a:graphicData>
        </a:graphic>
      </p:graphicFrame>
      <p:sp>
        <p:nvSpPr>
          <p:cNvPr id="3" name="Title 2"/>
          <p:cNvSpPr>
            <a:spLocks noGrp="1"/>
          </p:cNvSpPr>
          <p:nvPr>
            <p:ph type="title"/>
          </p:nvPr>
        </p:nvSpPr>
        <p:spPr/>
        <p:txBody>
          <a:bodyPr/>
          <a:lstStyle/>
          <a:p>
            <a:r>
              <a:rPr lang="en-US" dirty="0"/>
              <a:t>Understand Communication Styles</a:t>
            </a:r>
          </a:p>
        </p:txBody>
      </p:sp>
      <p:sp>
        <p:nvSpPr>
          <p:cNvPr id="5" name="Slide Number Placeholder 3">
            <a:extLst>
              <a:ext uri="{FF2B5EF4-FFF2-40B4-BE49-F238E27FC236}">
                <a16:creationId xmlns:a16="http://schemas.microsoft.com/office/drawing/2014/main" id="{D874BAB0-E178-4B83-B2F9-997CD37A826A}"/>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solidFill>
                  <a:schemeClr val="tx1"/>
                </a:solidFill>
              </a:rPr>
              <a:t>7</a:t>
            </a:fld>
            <a:endParaRPr lang="en-IN" dirty="0">
              <a:solidFill>
                <a:schemeClr val="tx1"/>
              </a:solidFill>
            </a:endParaRPr>
          </a:p>
        </p:txBody>
      </p:sp>
      <p:sp>
        <p:nvSpPr>
          <p:cNvPr id="6" name="TextBox 5">
            <a:extLst>
              <a:ext uri="{FF2B5EF4-FFF2-40B4-BE49-F238E27FC236}">
                <a16:creationId xmlns:a16="http://schemas.microsoft.com/office/drawing/2014/main" id="{D6331AFC-7886-454A-B19A-F5B93BD7E641}"/>
              </a:ext>
            </a:extLst>
          </p:cNvPr>
          <p:cNvSpPr txBox="1"/>
          <p:nvPr/>
        </p:nvSpPr>
        <p:spPr>
          <a:xfrm>
            <a:off x="4592923" y="2023354"/>
            <a:ext cx="4258977" cy="461665"/>
          </a:xfrm>
          <a:prstGeom prst="rect">
            <a:avLst/>
          </a:prstGeom>
          <a:noFill/>
        </p:spPr>
        <p:txBody>
          <a:bodyPr wrap="square" rtlCol="0">
            <a:spAutoFit/>
          </a:bodyPr>
          <a:lstStyle/>
          <a:p>
            <a:r>
              <a:rPr lang="en-US" sz="2400" dirty="0">
                <a:solidFill>
                  <a:schemeClr val="accent1"/>
                </a:solidFill>
              </a:rPr>
              <a:t>Details - Loyalty</a:t>
            </a:r>
          </a:p>
        </p:txBody>
      </p:sp>
      <p:sp>
        <p:nvSpPr>
          <p:cNvPr id="7" name="TextBox 6">
            <a:extLst>
              <a:ext uri="{FF2B5EF4-FFF2-40B4-BE49-F238E27FC236}">
                <a16:creationId xmlns:a16="http://schemas.microsoft.com/office/drawing/2014/main" id="{22728121-4988-41B6-A9CF-702FB33D0E9A}"/>
              </a:ext>
            </a:extLst>
          </p:cNvPr>
          <p:cNvSpPr txBox="1"/>
          <p:nvPr/>
        </p:nvSpPr>
        <p:spPr>
          <a:xfrm>
            <a:off x="3198625" y="2519720"/>
            <a:ext cx="4258977" cy="461665"/>
          </a:xfrm>
          <a:prstGeom prst="rect">
            <a:avLst/>
          </a:prstGeom>
          <a:noFill/>
        </p:spPr>
        <p:txBody>
          <a:bodyPr wrap="square" rtlCol="0">
            <a:spAutoFit/>
          </a:bodyPr>
          <a:lstStyle/>
          <a:p>
            <a:r>
              <a:rPr lang="en-US" sz="2400" dirty="0">
                <a:solidFill>
                  <a:schemeClr val="accent1"/>
                </a:solidFill>
              </a:rPr>
              <a:t>Patient - Warm</a:t>
            </a:r>
          </a:p>
        </p:txBody>
      </p:sp>
      <p:sp>
        <p:nvSpPr>
          <p:cNvPr id="9" name="TextBox 8">
            <a:extLst>
              <a:ext uri="{FF2B5EF4-FFF2-40B4-BE49-F238E27FC236}">
                <a16:creationId xmlns:a16="http://schemas.microsoft.com/office/drawing/2014/main" id="{DE95CD70-8EE1-4F08-90A5-7DE617C5E859}"/>
              </a:ext>
            </a:extLst>
          </p:cNvPr>
          <p:cNvSpPr txBox="1"/>
          <p:nvPr/>
        </p:nvSpPr>
        <p:spPr>
          <a:xfrm>
            <a:off x="3409391" y="3044368"/>
            <a:ext cx="5870796" cy="461665"/>
          </a:xfrm>
          <a:prstGeom prst="rect">
            <a:avLst/>
          </a:prstGeom>
          <a:noFill/>
        </p:spPr>
        <p:txBody>
          <a:bodyPr wrap="square" rtlCol="0">
            <a:spAutoFit/>
          </a:bodyPr>
          <a:lstStyle/>
          <a:p>
            <a:r>
              <a:rPr lang="en-US" sz="2400" dirty="0">
                <a:solidFill>
                  <a:schemeClr val="accent1"/>
                </a:solidFill>
              </a:rPr>
              <a:t>Best listener</a:t>
            </a:r>
          </a:p>
        </p:txBody>
      </p:sp>
      <p:sp>
        <p:nvSpPr>
          <p:cNvPr id="10" name="TextBox 9">
            <a:extLst>
              <a:ext uri="{FF2B5EF4-FFF2-40B4-BE49-F238E27FC236}">
                <a16:creationId xmlns:a16="http://schemas.microsoft.com/office/drawing/2014/main" id="{AD5528C3-C381-4023-AFFB-85CD1985A963}"/>
              </a:ext>
            </a:extLst>
          </p:cNvPr>
          <p:cNvSpPr txBox="1"/>
          <p:nvPr/>
        </p:nvSpPr>
        <p:spPr>
          <a:xfrm>
            <a:off x="3026770" y="3554674"/>
            <a:ext cx="5199035" cy="461665"/>
          </a:xfrm>
          <a:prstGeom prst="rect">
            <a:avLst/>
          </a:prstGeom>
          <a:noFill/>
        </p:spPr>
        <p:txBody>
          <a:bodyPr wrap="square" rtlCol="0">
            <a:spAutoFit/>
          </a:bodyPr>
          <a:lstStyle/>
          <a:p>
            <a:r>
              <a:rPr lang="en-US" sz="2400" dirty="0">
                <a:solidFill>
                  <a:schemeClr val="accent1"/>
                </a:solidFill>
              </a:rPr>
              <a:t>Confrontation - Change</a:t>
            </a:r>
          </a:p>
        </p:txBody>
      </p:sp>
      <p:sp>
        <p:nvSpPr>
          <p:cNvPr id="11" name="TextBox 10">
            <a:extLst>
              <a:ext uri="{FF2B5EF4-FFF2-40B4-BE49-F238E27FC236}">
                <a16:creationId xmlns:a16="http://schemas.microsoft.com/office/drawing/2014/main" id="{1C337CE1-A1EB-4121-A342-3938DB317D20}"/>
              </a:ext>
            </a:extLst>
          </p:cNvPr>
          <p:cNvSpPr txBox="1"/>
          <p:nvPr/>
        </p:nvSpPr>
        <p:spPr>
          <a:xfrm>
            <a:off x="3854760" y="4586655"/>
            <a:ext cx="4258977" cy="461665"/>
          </a:xfrm>
          <a:prstGeom prst="rect">
            <a:avLst/>
          </a:prstGeom>
          <a:noFill/>
        </p:spPr>
        <p:txBody>
          <a:bodyPr wrap="square" rtlCol="0">
            <a:spAutoFit/>
          </a:bodyPr>
          <a:lstStyle/>
          <a:p>
            <a:r>
              <a:rPr lang="en-US" sz="2400" dirty="0">
                <a:solidFill>
                  <a:schemeClr val="accent1"/>
                </a:solidFill>
              </a:rPr>
              <a:t>Loves rules – Needs stability</a:t>
            </a:r>
          </a:p>
        </p:txBody>
      </p:sp>
      <p:sp>
        <p:nvSpPr>
          <p:cNvPr id="12" name="TextBox 11">
            <a:extLst>
              <a:ext uri="{FF2B5EF4-FFF2-40B4-BE49-F238E27FC236}">
                <a16:creationId xmlns:a16="http://schemas.microsoft.com/office/drawing/2014/main" id="{23A19DB4-2C09-4DC5-9054-0F1D5C392E59}"/>
              </a:ext>
            </a:extLst>
          </p:cNvPr>
          <p:cNvSpPr txBox="1"/>
          <p:nvPr/>
        </p:nvSpPr>
        <p:spPr>
          <a:xfrm>
            <a:off x="3712657" y="5100336"/>
            <a:ext cx="2532500" cy="461665"/>
          </a:xfrm>
          <a:prstGeom prst="rect">
            <a:avLst/>
          </a:prstGeom>
          <a:noFill/>
        </p:spPr>
        <p:txBody>
          <a:bodyPr wrap="square" rtlCol="0">
            <a:spAutoFit/>
          </a:bodyPr>
          <a:lstStyle/>
          <a:p>
            <a:r>
              <a:rPr lang="en-US" sz="2400" dirty="0">
                <a:solidFill>
                  <a:schemeClr val="accent1"/>
                </a:solidFill>
              </a:rPr>
              <a:t>Respectful</a:t>
            </a:r>
          </a:p>
        </p:txBody>
      </p:sp>
      <p:sp>
        <p:nvSpPr>
          <p:cNvPr id="13" name="TextBox 12">
            <a:extLst>
              <a:ext uri="{FF2B5EF4-FFF2-40B4-BE49-F238E27FC236}">
                <a16:creationId xmlns:a16="http://schemas.microsoft.com/office/drawing/2014/main" id="{C8AF08AC-00DF-4D07-80CA-AC490EC474B0}"/>
              </a:ext>
            </a:extLst>
          </p:cNvPr>
          <p:cNvSpPr txBox="1"/>
          <p:nvPr/>
        </p:nvSpPr>
        <p:spPr>
          <a:xfrm>
            <a:off x="4713450" y="5612159"/>
            <a:ext cx="4566737" cy="470522"/>
          </a:xfrm>
          <a:prstGeom prst="rect">
            <a:avLst/>
          </a:prstGeom>
          <a:noFill/>
        </p:spPr>
        <p:txBody>
          <a:bodyPr wrap="square" rtlCol="0">
            <a:spAutoFit/>
          </a:bodyPr>
          <a:lstStyle/>
          <a:p>
            <a:r>
              <a:rPr lang="en-US" sz="2400" dirty="0">
                <a:solidFill>
                  <a:schemeClr val="accent1"/>
                </a:solidFill>
              </a:rPr>
              <a:t>Be obnoxious - Argue</a:t>
            </a:r>
          </a:p>
        </p:txBody>
      </p:sp>
      <p:sp>
        <p:nvSpPr>
          <p:cNvPr id="14" name="TextBox 13">
            <a:extLst>
              <a:ext uri="{FF2B5EF4-FFF2-40B4-BE49-F238E27FC236}">
                <a16:creationId xmlns:a16="http://schemas.microsoft.com/office/drawing/2014/main" id="{E035E564-61F4-4963-90BE-A6BA5DB8040E}"/>
              </a:ext>
            </a:extLst>
          </p:cNvPr>
          <p:cNvSpPr txBox="1"/>
          <p:nvPr/>
        </p:nvSpPr>
        <p:spPr>
          <a:xfrm>
            <a:off x="5984249" y="6138063"/>
            <a:ext cx="4258977" cy="461665"/>
          </a:xfrm>
          <a:prstGeom prst="rect">
            <a:avLst/>
          </a:prstGeom>
          <a:noFill/>
        </p:spPr>
        <p:txBody>
          <a:bodyPr wrap="square" rtlCol="0">
            <a:spAutoFit/>
          </a:bodyPr>
          <a:lstStyle/>
          <a:p>
            <a:r>
              <a:rPr lang="en-US" sz="2400" dirty="0">
                <a:solidFill>
                  <a:schemeClr val="accent1"/>
                </a:solidFill>
              </a:rPr>
              <a:t>No backbone – Not smart</a:t>
            </a:r>
          </a:p>
        </p:txBody>
      </p:sp>
      <p:sp>
        <p:nvSpPr>
          <p:cNvPr id="15" name="TextBox 14">
            <a:extLst>
              <a:ext uri="{FF2B5EF4-FFF2-40B4-BE49-F238E27FC236}">
                <a16:creationId xmlns:a16="http://schemas.microsoft.com/office/drawing/2014/main" id="{2024D145-775E-4919-8246-670F47134559}"/>
              </a:ext>
            </a:extLst>
          </p:cNvPr>
          <p:cNvSpPr txBox="1"/>
          <p:nvPr/>
        </p:nvSpPr>
        <p:spPr>
          <a:xfrm>
            <a:off x="3198624" y="4080454"/>
            <a:ext cx="4258977" cy="461665"/>
          </a:xfrm>
          <a:prstGeom prst="rect">
            <a:avLst/>
          </a:prstGeom>
          <a:noFill/>
        </p:spPr>
        <p:txBody>
          <a:bodyPr wrap="square" rtlCol="0">
            <a:spAutoFit/>
          </a:bodyPr>
          <a:lstStyle/>
          <a:p>
            <a:r>
              <a:rPr lang="en-US" sz="2400" dirty="0">
                <a:solidFill>
                  <a:schemeClr val="accent1"/>
                </a:solidFill>
              </a:rPr>
              <a:t>You won’t know if they are angry</a:t>
            </a:r>
          </a:p>
        </p:txBody>
      </p:sp>
      <p:sp>
        <p:nvSpPr>
          <p:cNvPr id="16" name="TextBox 15">
            <a:extLst>
              <a:ext uri="{FF2B5EF4-FFF2-40B4-BE49-F238E27FC236}">
                <a16:creationId xmlns:a16="http://schemas.microsoft.com/office/drawing/2014/main" id="{2625620D-AC56-4CFB-AC20-4F656F96215E}"/>
              </a:ext>
            </a:extLst>
          </p:cNvPr>
          <p:cNvSpPr txBox="1"/>
          <p:nvPr/>
        </p:nvSpPr>
        <p:spPr>
          <a:xfrm>
            <a:off x="9866752" y="3737833"/>
            <a:ext cx="2225859" cy="2169825"/>
          </a:xfrm>
          <a:prstGeom prst="rect">
            <a:avLst/>
          </a:prstGeom>
          <a:noFill/>
          <a:ln>
            <a:solidFill>
              <a:schemeClr val="accent5"/>
            </a:solidFill>
          </a:ln>
        </p:spPr>
        <p:txBody>
          <a:bodyPr wrap="square" rtlCol="0">
            <a:spAutoFit/>
          </a:bodyPr>
          <a:lstStyle>
            <a:defPPr>
              <a:defRPr lang="en-US"/>
            </a:defPPr>
            <a:lvl1pPr>
              <a:defRPr sz="1500" i="1">
                <a:solidFill>
                  <a:schemeClr val="accent5"/>
                </a:solidFill>
              </a:defRPr>
            </a:lvl1pPr>
          </a:lstStyle>
          <a:p>
            <a:r>
              <a:rPr lang="en-US" dirty="0"/>
              <a:t>This style has strong attachments to family and friends.  They are very slow to change their loyalties.  They blend the best with all of the other styles.  Under stress this style can become very passive.</a:t>
            </a:r>
          </a:p>
        </p:txBody>
      </p:sp>
    </p:spTree>
    <p:extLst>
      <p:ext uri="{BB962C8B-B14F-4D97-AF65-F5344CB8AC3E}">
        <p14:creationId xmlns:p14="http://schemas.microsoft.com/office/powerpoint/2010/main" val="105293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 calcmode="lin" valueType="num">
                                      <p:cBhvr>
                                        <p:cTn id="70" dur="500" fill="hold"/>
                                        <p:tgtEl>
                                          <p:spTgt spid="16"/>
                                        </p:tgtEl>
                                        <p:attrNameLst>
                                          <p:attrName>ppt_w</p:attrName>
                                        </p:attrNameLst>
                                      </p:cBhvr>
                                      <p:tavLst>
                                        <p:tav tm="0">
                                          <p:val>
                                            <p:fltVal val="0"/>
                                          </p:val>
                                        </p:tav>
                                        <p:tav tm="100000">
                                          <p:val>
                                            <p:strVal val="#ppt_w"/>
                                          </p:val>
                                        </p:tav>
                                      </p:tavLst>
                                    </p:anim>
                                    <p:anim calcmode="lin" valueType="num">
                                      <p:cBhvr>
                                        <p:cTn id="71" dur="500" fill="hold"/>
                                        <p:tgtEl>
                                          <p:spTgt spid="16"/>
                                        </p:tgtEl>
                                        <p:attrNameLst>
                                          <p:attrName>ppt_h</p:attrName>
                                        </p:attrNameLst>
                                      </p:cBhvr>
                                      <p:tavLst>
                                        <p:tav tm="0">
                                          <p:val>
                                            <p:fltVal val="0"/>
                                          </p:val>
                                        </p:tav>
                                        <p:tav tm="100000">
                                          <p:val>
                                            <p:strVal val="#ppt_h"/>
                                          </p:val>
                                        </p:tav>
                                      </p:tavLst>
                                    </p:anim>
                                    <p:animEffect transition="in" filter="fade">
                                      <p:cBhvr>
                                        <p:cTn id="7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2" grpId="0"/>
      <p:bldP spid="13" grpId="0"/>
      <p:bldP spid="14" grpId="0"/>
      <p:bldP spid="15"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803299918"/>
              </p:ext>
            </p:extLst>
          </p:nvPr>
        </p:nvGraphicFramePr>
        <p:xfrm>
          <a:off x="1196504" y="1536968"/>
          <a:ext cx="8463062" cy="5112000"/>
        </p:xfrm>
        <a:graphic>
          <a:graphicData uri="http://schemas.openxmlformats.org/drawingml/2006/table">
            <a:tbl>
              <a:tblPr firstRow="1" bandRow="1">
                <a:tableStyleId>{0E3FDE45-AF77-4B5C-9715-49D594BDF05E}</a:tableStyleId>
              </a:tblPr>
              <a:tblGrid>
                <a:gridCol w="8463062">
                  <a:extLst>
                    <a:ext uri="{9D8B030D-6E8A-4147-A177-3AD203B41FA5}">
                      <a16:colId xmlns:a16="http://schemas.microsoft.com/office/drawing/2014/main" val="20000"/>
                    </a:ext>
                  </a:extLst>
                </a:gridCol>
              </a:tblGrid>
              <a:tr h="511200">
                <a:tc>
                  <a:txBody>
                    <a:bodyPr/>
                    <a:lstStyle/>
                    <a:p>
                      <a:pPr algn="ctr"/>
                      <a:r>
                        <a:rPr lang="en-US" sz="2400" dirty="0"/>
                        <a:t>THINKER</a:t>
                      </a:r>
                    </a:p>
                  </a:txBody>
                  <a:tcPr/>
                </a:tc>
                <a:extLst>
                  <a:ext uri="{0D108BD9-81ED-4DB2-BD59-A6C34878D82A}">
                    <a16:rowId xmlns:a16="http://schemas.microsoft.com/office/drawing/2014/main" val="10000"/>
                  </a:ext>
                </a:extLst>
              </a:tr>
              <a:tr h="511200">
                <a:tc>
                  <a:txBody>
                    <a:bodyPr/>
                    <a:lstStyle/>
                    <a:p>
                      <a:r>
                        <a:rPr lang="en-US" sz="2400" dirty="0"/>
                        <a:t>Their value to the team:</a:t>
                      </a:r>
                    </a:p>
                  </a:txBody>
                  <a:tcPr/>
                </a:tc>
                <a:extLst>
                  <a:ext uri="{0D108BD9-81ED-4DB2-BD59-A6C34878D82A}">
                    <a16:rowId xmlns:a16="http://schemas.microsoft.com/office/drawing/2014/main" val="10001"/>
                  </a:ext>
                </a:extLst>
              </a:tr>
              <a:tr h="511200">
                <a:tc>
                  <a:txBody>
                    <a:bodyPr/>
                    <a:lstStyle/>
                    <a:p>
                      <a:r>
                        <a:rPr lang="en-US" sz="2400" dirty="0"/>
                        <a:t>Phone style:</a:t>
                      </a:r>
                    </a:p>
                  </a:txBody>
                  <a:tcPr/>
                </a:tc>
                <a:extLst>
                  <a:ext uri="{0D108BD9-81ED-4DB2-BD59-A6C34878D82A}">
                    <a16:rowId xmlns:a16="http://schemas.microsoft.com/office/drawing/2014/main" val="10002"/>
                  </a:ext>
                </a:extLst>
              </a:tr>
              <a:tr h="511200">
                <a:tc>
                  <a:txBody>
                    <a:bodyPr/>
                    <a:lstStyle/>
                    <a:p>
                      <a:r>
                        <a:rPr lang="en-US" sz="2400" dirty="0"/>
                        <a:t>Listening style:</a:t>
                      </a:r>
                    </a:p>
                  </a:txBody>
                  <a:tcPr/>
                </a:tc>
                <a:extLst>
                  <a:ext uri="{0D108BD9-81ED-4DB2-BD59-A6C34878D82A}">
                    <a16:rowId xmlns:a16="http://schemas.microsoft.com/office/drawing/2014/main" val="10003"/>
                  </a:ext>
                </a:extLst>
              </a:tr>
              <a:tr h="511200">
                <a:tc>
                  <a:txBody>
                    <a:bodyPr/>
                    <a:lstStyle/>
                    <a:p>
                      <a:r>
                        <a:rPr lang="en-US" sz="2400" dirty="0"/>
                        <a:t>Irritated</a:t>
                      </a:r>
                      <a:r>
                        <a:rPr lang="en-US" sz="2400" baseline="0" dirty="0"/>
                        <a:t> by:</a:t>
                      </a:r>
                      <a:endParaRPr lang="en-US" sz="2400" dirty="0"/>
                    </a:p>
                  </a:txBody>
                  <a:tcPr/>
                </a:tc>
                <a:extLst>
                  <a:ext uri="{0D108BD9-81ED-4DB2-BD59-A6C34878D82A}">
                    <a16:rowId xmlns:a16="http://schemas.microsoft.com/office/drawing/2014/main" val="10004"/>
                  </a:ext>
                </a:extLst>
              </a:tr>
              <a:tr h="511200">
                <a:tc>
                  <a:txBody>
                    <a:bodyPr/>
                    <a:lstStyle/>
                    <a:p>
                      <a:r>
                        <a:rPr lang="en-US" sz="2400" dirty="0"/>
                        <a:t>When</a:t>
                      </a:r>
                      <a:r>
                        <a:rPr lang="en-US" sz="2400" baseline="0" dirty="0"/>
                        <a:t> angry:</a:t>
                      </a:r>
                      <a:endParaRPr lang="en-US" sz="2400" dirty="0"/>
                    </a:p>
                  </a:txBody>
                  <a:tcPr/>
                </a:tc>
                <a:extLst>
                  <a:ext uri="{0D108BD9-81ED-4DB2-BD59-A6C34878D82A}">
                    <a16:rowId xmlns:a16="http://schemas.microsoft.com/office/drawing/2014/main" val="10005"/>
                  </a:ext>
                </a:extLst>
              </a:tr>
              <a:tr h="511200">
                <a:tc>
                  <a:txBody>
                    <a:bodyPr/>
                    <a:lstStyle/>
                    <a:p>
                      <a:r>
                        <a:rPr lang="en-US" sz="2400" dirty="0"/>
                        <a:t>Directives / Rules:</a:t>
                      </a:r>
                    </a:p>
                  </a:txBody>
                  <a:tcPr/>
                </a:tc>
                <a:extLst>
                  <a:ext uri="{0D108BD9-81ED-4DB2-BD59-A6C34878D82A}">
                    <a16:rowId xmlns:a16="http://schemas.microsoft.com/office/drawing/2014/main" val="10006"/>
                  </a:ext>
                </a:extLst>
              </a:tr>
              <a:tr h="511200">
                <a:tc>
                  <a:txBody>
                    <a:bodyPr/>
                    <a:lstStyle/>
                    <a:p>
                      <a:r>
                        <a:rPr lang="en-US" sz="2400" dirty="0"/>
                        <a:t>Wants you</a:t>
                      </a:r>
                      <a:r>
                        <a:rPr lang="en-US" sz="2400" baseline="0" dirty="0"/>
                        <a:t> to be:</a:t>
                      </a:r>
                      <a:endParaRPr lang="en-US" sz="2400" dirty="0"/>
                    </a:p>
                  </a:txBody>
                  <a:tcPr/>
                </a:tc>
                <a:extLst>
                  <a:ext uri="{0D108BD9-81ED-4DB2-BD59-A6C34878D82A}">
                    <a16:rowId xmlns:a16="http://schemas.microsoft.com/office/drawing/2014/main" val="10007"/>
                  </a:ext>
                </a:extLst>
              </a:tr>
              <a:tr h="511200">
                <a:tc>
                  <a:txBody>
                    <a:bodyPr/>
                    <a:lstStyle/>
                    <a:p>
                      <a:r>
                        <a:rPr lang="en-US" sz="2400" dirty="0"/>
                        <a:t>Worst way to treat them:</a:t>
                      </a:r>
                    </a:p>
                  </a:txBody>
                  <a:tcPr/>
                </a:tc>
                <a:extLst>
                  <a:ext uri="{0D108BD9-81ED-4DB2-BD59-A6C34878D82A}">
                    <a16:rowId xmlns:a16="http://schemas.microsoft.com/office/drawing/2014/main" val="10008"/>
                  </a:ext>
                </a:extLst>
              </a:tr>
              <a:tr h="511200">
                <a:tc>
                  <a:txBody>
                    <a:bodyPr/>
                    <a:lstStyle/>
                    <a:p>
                      <a:r>
                        <a:rPr lang="en-US" sz="2400" dirty="0"/>
                        <a:t>Possible miss-perception by others:</a:t>
                      </a:r>
                    </a:p>
                  </a:txBody>
                  <a:tcPr/>
                </a:tc>
                <a:extLst>
                  <a:ext uri="{0D108BD9-81ED-4DB2-BD59-A6C34878D82A}">
                    <a16:rowId xmlns:a16="http://schemas.microsoft.com/office/drawing/2014/main" val="10009"/>
                  </a:ext>
                </a:extLst>
              </a:tr>
            </a:tbl>
          </a:graphicData>
        </a:graphic>
      </p:graphicFrame>
      <p:sp>
        <p:nvSpPr>
          <p:cNvPr id="3" name="Title 2"/>
          <p:cNvSpPr>
            <a:spLocks noGrp="1"/>
          </p:cNvSpPr>
          <p:nvPr>
            <p:ph type="title"/>
          </p:nvPr>
        </p:nvSpPr>
        <p:spPr/>
        <p:txBody>
          <a:bodyPr/>
          <a:lstStyle/>
          <a:p>
            <a:r>
              <a:rPr lang="en-US" dirty="0"/>
              <a:t>Understand Communication Styles</a:t>
            </a:r>
          </a:p>
        </p:txBody>
      </p:sp>
      <p:sp>
        <p:nvSpPr>
          <p:cNvPr id="5" name="Slide Number Placeholder 3">
            <a:extLst>
              <a:ext uri="{FF2B5EF4-FFF2-40B4-BE49-F238E27FC236}">
                <a16:creationId xmlns:a16="http://schemas.microsoft.com/office/drawing/2014/main" id="{7D85184A-1366-450C-81A2-769FFAF7B6A8}"/>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solidFill>
                  <a:schemeClr val="tx1"/>
                </a:solidFill>
              </a:rPr>
              <a:t>8</a:t>
            </a:fld>
            <a:endParaRPr lang="en-IN" dirty="0">
              <a:solidFill>
                <a:schemeClr val="tx1"/>
              </a:solidFill>
            </a:endParaRPr>
          </a:p>
        </p:txBody>
      </p:sp>
      <p:sp>
        <p:nvSpPr>
          <p:cNvPr id="6" name="TextBox 5">
            <a:extLst>
              <a:ext uri="{FF2B5EF4-FFF2-40B4-BE49-F238E27FC236}">
                <a16:creationId xmlns:a16="http://schemas.microsoft.com/office/drawing/2014/main" id="{D97D050F-BA5F-4283-987D-1F3018778972}"/>
              </a:ext>
            </a:extLst>
          </p:cNvPr>
          <p:cNvSpPr txBox="1"/>
          <p:nvPr/>
        </p:nvSpPr>
        <p:spPr>
          <a:xfrm>
            <a:off x="4534555" y="2052538"/>
            <a:ext cx="4258977" cy="461665"/>
          </a:xfrm>
          <a:prstGeom prst="rect">
            <a:avLst/>
          </a:prstGeom>
          <a:noFill/>
        </p:spPr>
        <p:txBody>
          <a:bodyPr wrap="square" rtlCol="0">
            <a:spAutoFit/>
          </a:bodyPr>
          <a:lstStyle/>
          <a:p>
            <a:r>
              <a:rPr lang="en-US" sz="2400" dirty="0">
                <a:solidFill>
                  <a:schemeClr val="accent1"/>
                </a:solidFill>
              </a:rPr>
              <a:t>Details - Accuracy</a:t>
            </a:r>
          </a:p>
        </p:txBody>
      </p:sp>
      <p:sp>
        <p:nvSpPr>
          <p:cNvPr id="7" name="TextBox 6">
            <a:extLst>
              <a:ext uri="{FF2B5EF4-FFF2-40B4-BE49-F238E27FC236}">
                <a16:creationId xmlns:a16="http://schemas.microsoft.com/office/drawing/2014/main" id="{2761A0A2-92DB-4A09-89F6-4E68ABF4DB21}"/>
              </a:ext>
            </a:extLst>
          </p:cNvPr>
          <p:cNvSpPr txBox="1"/>
          <p:nvPr/>
        </p:nvSpPr>
        <p:spPr>
          <a:xfrm>
            <a:off x="3140257" y="2578088"/>
            <a:ext cx="4258977" cy="461665"/>
          </a:xfrm>
          <a:prstGeom prst="rect">
            <a:avLst/>
          </a:prstGeom>
          <a:noFill/>
        </p:spPr>
        <p:txBody>
          <a:bodyPr wrap="square" rtlCol="0">
            <a:spAutoFit/>
          </a:bodyPr>
          <a:lstStyle/>
          <a:p>
            <a:r>
              <a:rPr lang="en-US" sz="2400" dirty="0">
                <a:solidFill>
                  <a:schemeClr val="accent1"/>
                </a:solidFill>
              </a:rPr>
              <a:t>Direct - Formal</a:t>
            </a:r>
          </a:p>
        </p:txBody>
      </p:sp>
      <p:sp>
        <p:nvSpPr>
          <p:cNvPr id="9" name="TextBox 8">
            <a:extLst>
              <a:ext uri="{FF2B5EF4-FFF2-40B4-BE49-F238E27FC236}">
                <a16:creationId xmlns:a16="http://schemas.microsoft.com/office/drawing/2014/main" id="{D883F4B7-AF18-4EC7-8F8A-BBD6C9FBC303}"/>
              </a:ext>
            </a:extLst>
          </p:cNvPr>
          <p:cNvSpPr txBox="1"/>
          <p:nvPr/>
        </p:nvSpPr>
        <p:spPr>
          <a:xfrm>
            <a:off x="3351023" y="3073552"/>
            <a:ext cx="5870796" cy="461665"/>
          </a:xfrm>
          <a:prstGeom prst="rect">
            <a:avLst/>
          </a:prstGeom>
          <a:noFill/>
        </p:spPr>
        <p:txBody>
          <a:bodyPr wrap="square" rtlCol="0">
            <a:spAutoFit/>
          </a:bodyPr>
          <a:lstStyle/>
          <a:p>
            <a:r>
              <a:rPr lang="en-US" sz="2400" dirty="0">
                <a:solidFill>
                  <a:schemeClr val="accent1"/>
                </a:solidFill>
              </a:rPr>
              <a:t>Good – Strong basis with details &amp; facts</a:t>
            </a:r>
          </a:p>
        </p:txBody>
      </p:sp>
      <p:sp>
        <p:nvSpPr>
          <p:cNvPr id="10" name="TextBox 9">
            <a:extLst>
              <a:ext uri="{FF2B5EF4-FFF2-40B4-BE49-F238E27FC236}">
                <a16:creationId xmlns:a16="http://schemas.microsoft.com/office/drawing/2014/main" id="{6F28B182-9952-4D20-B038-1437E3636888}"/>
              </a:ext>
            </a:extLst>
          </p:cNvPr>
          <p:cNvSpPr txBox="1"/>
          <p:nvPr/>
        </p:nvSpPr>
        <p:spPr>
          <a:xfrm>
            <a:off x="2968402" y="3583858"/>
            <a:ext cx="5199035" cy="461665"/>
          </a:xfrm>
          <a:prstGeom prst="rect">
            <a:avLst/>
          </a:prstGeom>
          <a:noFill/>
        </p:spPr>
        <p:txBody>
          <a:bodyPr wrap="square" rtlCol="0">
            <a:spAutoFit/>
          </a:bodyPr>
          <a:lstStyle/>
          <a:p>
            <a:r>
              <a:rPr lang="en-US" sz="2400" dirty="0">
                <a:solidFill>
                  <a:schemeClr val="accent1"/>
                </a:solidFill>
              </a:rPr>
              <a:t>Assumptions – Chaos - Disorganization</a:t>
            </a:r>
          </a:p>
        </p:txBody>
      </p:sp>
      <p:sp>
        <p:nvSpPr>
          <p:cNvPr id="11" name="TextBox 10">
            <a:extLst>
              <a:ext uri="{FF2B5EF4-FFF2-40B4-BE49-F238E27FC236}">
                <a16:creationId xmlns:a16="http://schemas.microsoft.com/office/drawing/2014/main" id="{BD5D7830-9E71-4268-BB4E-F827FD74B4A9}"/>
              </a:ext>
            </a:extLst>
          </p:cNvPr>
          <p:cNvSpPr txBox="1"/>
          <p:nvPr/>
        </p:nvSpPr>
        <p:spPr>
          <a:xfrm>
            <a:off x="3796392" y="4615839"/>
            <a:ext cx="4258977" cy="461665"/>
          </a:xfrm>
          <a:prstGeom prst="rect">
            <a:avLst/>
          </a:prstGeom>
          <a:noFill/>
        </p:spPr>
        <p:txBody>
          <a:bodyPr wrap="square" rtlCol="0">
            <a:spAutoFit/>
          </a:bodyPr>
          <a:lstStyle/>
          <a:p>
            <a:r>
              <a:rPr lang="en-US" sz="2400" dirty="0">
                <a:solidFill>
                  <a:schemeClr val="accent1"/>
                </a:solidFill>
              </a:rPr>
              <a:t>Loves rules – Organizer</a:t>
            </a:r>
          </a:p>
        </p:txBody>
      </p:sp>
      <p:sp>
        <p:nvSpPr>
          <p:cNvPr id="12" name="TextBox 11">
            <a:extLst>
              <a:ext uri="{FF2B5EF4-FFF2-40B4-BE49-F238E27FC236}">
                <a16:creationId xmlns:a16="http://schemas.microsoft.com/office/drawing/2014/main" id="{1A2F8785-0A97-4576-A4BF-D3859227317C}"/>
              </a:ext>
            </a:extLst>
          </p:cNvPr>
          <p:cNvSpPr txBox="1"/>
          <p:nvPr/>
        </p:nvSpPr>
        <p:spPr>
          <a:xfrm>
            <a:off x="3654289" y="5129520"/>
            <a:ext cx="4401080" cy="461665"/>
          </a:xfrm>
          <a:prstGeom prst="rect">
            <a:avLst/>
          </a:prstGeom>
          <a:noFill/>
        </p:spPr>
        <p:txBody>
          <a:bodyPr wrap="square" rtlCol="0">
            <a:spAutoFit/>
          </a:bodyPr>
          <a:lstStyle/>
          <a:p>
            <a:r>
              <a:rPr lang="en-US" sz="2400" dirty="0">
                <a:solidFill>
                  <a:schemeClr val="accent1"/>
                </a:solidFill>
              </a:rPr>
              <a:t>Organized – Factual - Correct</a:t>
            </a:r>
          </a:p>
        </p:txBody>
      </p:sp>
      <p:sp>
        <p:nvSpPr>
          <p:cNvPr id="13" name="TextBox 12">
            <a:extLst>
              <a:ext uri="{FF2B5EF4-FFF2-40B4-BE49-F238E27FC236}">
                <a16:creationId xmlns:a16="http://schemas.microsoft.com/office/drawing/2014/main" id="{FAD98B9E-5D7C-413A-99DD-A7BE2AE10F87}"/>
              </a:ext>
            </a:extLst>
          </p:cNvPr>
          <p:cNvSpPr txBox="1"/>
          <p:nvPr/>
        </p:nvSpPr>
        <p:spPr>
          <a:xfrm>
            <a:off x="4655082" y="5641343"/>
            <a:ext cx="4566737" cy="470522"/>
          </a:xfrm>
          <a:prstGeom prst="rect">
            <a:avLst/>
          </a:prstGeom>
          <a:noFill/>
        </p:spPr>
        <p:txBody>
          <a:bodyPr wrap="square" rtlCol="0">
            <a:spAutoFit/>
          </a:bodyPr>
          <a:lstStyle/>
          <a:p>
            <a:r>
              <a:rPr lang="en-US" sz="2400" dirty="0">
                <a:solidFill>
                  <a:schemeClr val="accent1"/>
                </a:solidFill>
              </a:rPr>
              <a:t>Talk down - Criticism</a:t>
            </a:r>
          </a:p>
        </p:txBody>
      </p:sp>
      <p:sp>
        <p:nvSpPr>
          <p:cNvPr id="14" name="TextBox 13">
            <a:extLst>
              <a:ext uri="{FF2B5EF4-FFF2-40B4-BE49-F238E27FC236}">
                <a16:creationId xmlns:a16="http://schemas.microsoft.com/office/drawing/2014/main" id="{6EA94CBF-18B1-4B3E-BD23-0BEE65FB6BFB}"/>
              </a:ext>
            </a:extLst>
          </p:cNvPr>
          <p:cNvSpPr txBox="1"/>
          <p:nvPr/>
        </p:nvSpPr>
        <p:spPr>
          <a:xfrm>
            <a:off x="5925881" y="6167247"/>
            <a:ext cx="4258977" cy="461665"/>
          </a:xfrm>
          <a:prstGeom prst="rect">
            <a:avLst/>
          </a:prstGeom>
          <a:noFill/>
        </p:spPr>
        <p:txBody>
          <a:bodyPr wrap="square" rtlCol="0">
            <a:spAutoFit/>
          </a:bodyPr>
          <a:lstStyle/>
          <a:p>
            <a:r>
              <a:rPr lang="en-US" sz="2400" dirty="0">
                <a:solidFill>
                  <a:schemeClr val="accent1"/>
                </a:solidFill>
              </a:rPr>
              <a:t>Loners – Cold – Know it all’s</a:t>
            </a:r>
          </a:p>
        </p:txBody>
      </p:sp>
      <p:sp>
        <p:nvSpPr>
          <p:cNvPr id="15" name="TextBox 14">
            <a:extLst>
              <a:ext uri="{FF2B5EF4-FFF2-40B4-BE49-F238E27FC236}">
                <a16:creationId xmlns:a16="http://schemas.microsoft.com/office/drawing/2014/main" id="{92D993B8-1B6C-42CE-8792-BACBD1968BA2}"/>
              </a:ext>
            </a:extLst>
          </p:cNvPr>
          <p:cNvSpPr txBox="1"/>
          <p:nvPr/>
        </p:nvSpPr>
        <p:spPr>
          <a:xfrm>
            <a:off x="3140256" y="4109638"/>
            <a:ext cx="4258977" cy="461665"/>
          </a:xfrm>
          <a:prstGeom prst="rect">
            <a:avLst/>
          </a:prstGeom>
          <a:noFill/>
        </p:spPr>
        <p:txBody>
          <a:bodyPr wrap="square" rtlCol="0">
            <a:spAutoFit/>
          </a:bodyPr>
          <a:lstStyle/>
          <a:p>
            <a:r>
              <a:rPr lang="en-US" sz="2400" dirty="0">
                <a:solidFill>
                  <a:schemeClr val="accent1"/>
                </a:solidFill>
              </a:rPr>
              <a:t>You won’t know if they are angry</a:t>
            </a:r>
          </a:p>
        </p:txBody>
      </p:sp>
      <p:sp>
        <p:nvSpPr>
          <p:cNvPr id="16" name="TextBox 15">
            <a:extLst>
              <a:ext uri="{FF2B5EF4-FFF2-40B4-BE49-F238E27FC236}">
                <a16:creationId xmlns:a16="http://schemas.microsoft.com/office/drawing/2014/main" id="{5A52C27D-9BD0-4AB1-8BCD-543393836DCB}"/>
              </a:ext>
            </a:extLst>
          </p:cNvPr>
          <p:cNvSpPr txBox="1"/>
          <p:nvPr/>
        </p:nvSpPr>
        <p:spPr>
          <a:xfrm>
            <a:off x="9729930" y="3583858"/>
            <a:ext cx="2369495" cy="2631490"/>
          </a:xfrm>
          <a:prstGeom prst="rect">
            <a:avLst/>
          </a:prstGeom>
          <a:noFill/>
          <a:ln>
            <a:solidFill>
              <a:schemeClr val="accent5"/>
            </a:solidFill>
          </a:ln>
        </p:spPr>
        <p:txBody>
          <a:bodyPr wrap="square" rtlCol="0">
            <a:spAutoFit/>
          </a:bodyPr>
          <a:lstStyle>
            <a:defPPr>
              <a:defRPr lang="en-US"/>
            </a:defPPr>
            <a:lvl1pPr>
              <a:defRPr sz="1500" i="1">
                <a:solidFill>
                  <a:schemeClr val="accent5"/>
                </a:solidFill>
              </a:defRPr>
            </a:lvl1pPr>
          </a:lstStyle>
          <a:p>
            <a:r>
              <a:rPr lang="en-US" dirty="0"/>
              <a:t>This style believes in and follows rules.  They like systems, predictability, tradition and quality control.  They trust people the least and are the most private.  They like back-up data and do not like to make mistakes.  They take criticism of their work personally.</a:t>
            </a:r>
          </a:p>
        </p:txBody>
      </p:sp>
    </p:spTree>
    <p:extLst>
      <p:ext uri="{BB962C8B-B14F-4D97-AF65-F5344CB8AC3E}">
        <p14:creationId xmlns:p14="http://schemas.microsoft.com/office/powerpoint/2010/main" val="219308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 calcmode="lin" valueType="num">
                                      <p:cBhvr>
                                        <p:cTn id="70" dur="500" fill="hold"/>
                                        <p:tgtEl>
                                          <p:spTgt spid="16"/>
                                        </p:tgtEl>
                                        <p:attrNameLst>
                                          <p:attrName>ppt_w</p:attrName>
                                        </p:attrNameLst>
                                      </p:cBhvr>
                                      <p:tavLst>
                                        <p:tav tm="0">
                                          <p:val>
                                            <p:fltVal val="0"/>
                                          </p:val>
                                        </p:tav>
                                        <p:tav tm="100000">
                                          <p:val>
                                            <p:strVal val="#ppt_w"/>
                                          </p:val>
                                        </p:tav>
                                      </p:tavLst>
                                    </p:anim>
                                    <p:anim calcmode="lin" valueType="num">
                                      <p:cBhvr>
                                        <p:cTn id="71" dur="500" fill="hold"/>
                                        <p:tgtEl>
                                          <p:spTgt spid="16"/>
                                        </p:tgtEl>
                                        <p:attrNameLst>
                                          <p:attrName>ppt_h</p:attrName>
                                        </p:attrNameLst>
                                      </p:cBhvr>
                                      <p:tavLst>
                                        <p:tav tm="0">
                                          <p:val>
                                            <p:fltVal val="0"/>
                                          </p:val>
                                        </p:tav>
                                        <p:tav tm="100000">
                                          <p:val>
                                            <p:strVal val="#ppt_h"/>
                                          </p:val>
                                        </p:tav>
                                      </p:tavLst>
                                    </p:anim>
                                    <p:animEffect transition="in" filter="fade">
                                      <p:cBhvr>
                                        <p:cTn id="7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2" grpId="0"/>
      <p:bldP spid="13" grpId="0"/>
      <p:bldP spid="14" grpId="0"/>
      <p:bldP spid="15" grpId="0"/>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55942-3250-4F87-B215-03A0589B722B}"/>
              </a:ext>
            </a:extLst>
          </p:cNvPr>
          <p:cNvSpPr>
            <a:spLocks noGrp="1"/>
          </p:cNvSpPr>
          <p:nvPr>
            <p:ph type="title"/>
          </p:nvPr>
        </p:nvSpPr>
        <p:spPr>
          <a:xfrm>
            <a:off x="972766" y="1556427"/>
            <a:ext cx="9221821" cy="4085616"/>
          </a:xfrm>
        </p:spPr>
        <p:txBody>
          <a:bodyPr>
            <a:noAutofit/>
          </a:bodyPr>
          <a:lstStyle/>
          <a:p>
            <a:pPr algn="ctr"/>
            <a:r>
              <a:rPr lang="en-US" sz="7200" dirty="0">
                <a:solidFill>
                  <a:schemeClr val="accent6"/>
                </a:solidFill>
              </a:rPr>
              <a:t>Treating people as individuals is your key to </a:t>
            </a:r>
            <a:r>
              <a:rPr lang="en-US" sz="7200" i="1" u="sng" dirty="0">
                <a:solidFill>
                  <a:schemeClr val="accent6"/>
                </a:solidFill>
                <a:effectLst>
                  <a:outerShdw blurRad="38100" dist="38100" dir="2700000" algn="tl">
                    <a:srgbClr val="000000">
                      <a:alpha val="43137"/>
                    </a:srgbClr>
                  </a:outerShdw>
                </a:effectLst>
              </a:rPr>
              <a:t>exceptional</a:t>
            </a:r>
            <a:r>
              <a:rPr lang="en-US" sz="7200" dirty="0">
                <a:solidFill>
                  <a:schemeClr val="accent6"/>
                </a:solidFill>
              </a:rPr>
              <a:t> communications.</a:t>
            </a:r>
          </a:p>
        </p:txBody>
      </p:sp>
      <p:sp>
        <p:nvSpPr>
          <p:cNvPr id="8" name="Slide Number Placeholder 3">
            <a:extLst>
              <a:ext uri="{FF2B5EF4-FFF2-40B4-BE49-F238E27FC236}">
                <a16:creationId xmlns:a16="http://schemas.microsoft.com/office/drawing/2014/main" id="{14949B5C-B848-42F8-BA10-DCBDF9510A8A}"/>
              </a:ext>
            </a:extLst>
          </p:cNvPr>
          <p:cNvSpPr>
            <a:spLocks noGrp="1"/>
          </p:cNvSpPr>
          <p:nvPr>
            <p:ph type="sldNum" sz="quarter" idx="18"/>
          </p:nvPr>
        </p:nvSpPr>
        <p:spPr>
          <a:xfrm>
            <a:off x="11146971" y="6356350"/>
            <a:ext cx="740227" cy="365125"/>
          </a:xfrm>
        </p:spPr>
        <p:txBody>
          <a:bodyPr/>
          <a:lstStyle/>
          <a:p>
            <a:fld id="{8699F50C-BE38-4BD0-BA84-9B090E1F2B9B}" type="slidenum">
              <a:rPr lang="en-IN" smtClean="0">
                <a:solidFill>
                  <a:schemeClr val="tx1"/>
                </a:solidFill>
              </a:rPr>
              <a:t>9</a:t>
            </a:fld>
            <a:endParaRPr lang="en-IN" dirty="0">
              <a:solidFill>
                <a:schemeClr val="tx1"/>
              </a:solidFill>
            </a:endParaRPr>
          </a:p>
        </p:txBody>
      </p:sp>
    </p:spTree>
    <p:extLst>
      <p:ext uri="{BB962C8B-B14F-4D97-AF65-F5344CB8AC3E}">
        <p14:creationId xmlns:p14="http://schemas.microsoft.com/office/powerpoint/2010/main" val="3114527930"/>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ght-03 Presentation Layout_CA - v6" id="{E989BABB-6CAC-4B7A-BEDD-AC8E941209AD}" vid="{8EB46C3B-1734-4DB1-861E-420A63F4C2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9AA90D-A39D-4F83-B1BD-92099B1CAD0D}">
  <ds:schemaRefs>
    <ds:schemaRef ds:uri="http://schemas.microsoft.com/sharepoint/v3/contenttype/forms"/>
  </ds:schemaRefs>
</ds:datastoreItem>
</file>

<file path=customXml/itemProps2.xml><?xml version="1.0" encoding="utf-8"?>
<ds:datastoreItem xmlns:ds="http://schemas.openxmlformats.org/officeDocument/2006/customXml" ds:itemID="{374D15D6-87BC-477C-8E91-9F90829C2FC8}">
  <ds:schemaRefs>
    <ds:schemaRef ds:uri="6dc4bcd6-49db-4c07-9060-8acfc67cef9f"/>
    <ds:schemaRef ds:uri="http://purl.org/dc/elements/1.1/"/>
    <ds:schemaRef ds:uri="http://schemas.microsoft.com/office/2006/metadata/properties"/>
    <ds:schemaRef ds:uri="http://schemas.microsoft.com/office/2006/documentManagement/types"/>
    <ds:schemaRef ds:uri="http://purl.org/dc/terms/"/>
    <ds:schemaRef ds:uri="http://schemas.microsoft.com/sharepoint/v3"/>
    <ds:schemaRef ds:uri="http://purl.org/dc/dcmitype/"/>
    <ds:schemaRef ds:uri="http://schemas.openxmlformats.org/package/2006/metadata/core-properties"/>
    <ds:schemaRef ds:uri="http://schemas.microsoft.com/office/infopath/2007/PartnerControls"/>
    <ds:schemaRef ds:uri="fb0879af-3eba-417a-a55a-ffe6dcd6ca77"/>
    <ds:schemaRef ds:uri="http://www.w3.org/XML/1998/namespace"/>
  </ds:schemaRefs>
</ds:datastoreItem>
</file>

<file path=customXml/itemProps3.xml><?xml version="1.0" encoding="utf-8"?>
<ds:datastoreItem xmlns:ds="http://schemas.openxmlformats.org/officeDocument/2006/customXml" ds:itemID="{D19A80A7-0DD1-4CF4-ABD5-362A6549C5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649</Words>
  <Application>Microsoft Office PowerPoint</Application>
  <PresentationFormat>Widescreen</PresentationFormat>
  <Paragraphs>119</Paragraphs>
  <Slides>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Communication Work Styles</vt:lpstr>
      <vt:lpstr>WELCOME and Let’s…</vt:lpstr>
      <vt:lpstr>Understand Communication Styles</vt:lpstr>
      <vt:lpstr>Communication Work Style Check</vt:lpstr>
      <vt:lpstr>Understand Communication Styles</vt:lpstr>
      <vt:lpstr>Understand Communication Styles</vt:lpstr>
      <vt:lpstr>Understand Communication Styles</vt:lpstr>
      <vt:lpstr>Understand Communication Styles</vt:lpstr>
      <vt:lpstr>Treating people as individuals is your key to exceptional communications.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2021-02-18T20:36:20Z</dcterms:created>
  <dcterms:modified xsi:type="dcterms:W3CDTF">2021-04-21T18:35:46Z</dcterms:modified>
</cp:coreProperties>
</file>