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71" r:id="rId6"/>
    <p:sldId id="272" r:id="rId7"/>
    <p:sldId id="273" r:id="rId8"/>
    <p:sldId id="262" r:id="rId9"/>
    <p:sldId id="282" r:id="rId10"/>
    <p:sldId id="283" r:id="rId11"/>
    <p:sldId id="284" r:id="rId12"/>
    <p:sldId id="285" r:id="rId13"/>
    <p:sldId id="263" r:id="rId14"/>
    <p:sldId id="275" r:id="rId15"/>
    <p:sldId id="264" r:id="rId16"/>
    <p:sldId id="265" r:id="rId17"/>
    <p:sldId id="277" r:id="rId18"/>
    <p:sldId id="266" r:id="rId19"/>
    <p:sldId id="269" r:id="rId20"/>
    <p:sldId id="286" r:id="rId21"/>
    <p:sldId id="287" r:id="rId22"/>
    <p:sldId id="278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CABCBA-E3A7-4D7E-91E6-EA8C085F9D53}" type="datetimeFigureOut">
              <a:rPr lang="en-US" smtClean="0"/>
              <a:t>4/5/2023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775F00-CF76-4793-842D-2E16CC545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05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AF289-A42B-4C73-971F-48B8DC10BE47}" type="datetime1">
              <a:rPr lang="en-US" smtClean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A802-A2F2-447B-A305-719FAC775199}" type="datetime1">
              <a:rPr lang="en-US" smtClean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4674-9E00-44DA-AEE5-866D19125846}" type="datetime1">
              <a:rPr lang="en-US" smtClean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D40C-7DC6-4DFD-BAF9-8348D9B2C85A}" type="datetime1">
              <a:rPr lang="en-US" smtClean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AD6A-9124-416F-8830-744E525C1375}" type="datetime1">
              <a:rPr lang="en-US" smtClean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2776-1AFD-4658-B9D3-8B4F4CD31093}" type="datetime1">
              <a:rPr lang="en-US" smtClean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4377-1CDF-4B31-A48D-A99489CF3B1A}" type="datetime1">
              <a:rPr lang="en-US" smtClean="0"/>
              <a:t>4/5/2023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7562-1664-4D30-BC6E-41115D595930}" type="datetime1">
              <a:rPr lang="en-US" smtClean="0"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3B85-377E-4D73-AA79-BE8A244831F8}" type="datetime1">
              <a:rPr lang="en-US" smtClean="0"/>
              <a:t>4/5/2023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B0F4E-6E6E-4A06-9A1F-DEDDC131B6AF}" type="datetime1">
              <a:rPr lang="en-US" smtClean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A6A67C-B9AF-4CA7-95EA-73B53E9C6A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3AE0-C8B4-47F6-B831-3846C870C313}" type="datetime1">
              <a:rPr lang="en-US" smtClean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0D6A09-5B90-455D-A18D-E850F326747B}" type="datetime1">
              <a:rPr lang="en-US" smtClean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9A6A67C-B9AF-4CA7-95EA-73B53E9C6AF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985138" y="1871837"/>
            <a:ext cx="6106923" cy="1105155"/>
          </a:xfrm>
        </p:spPr>
        <p:txBody>
          <a:bodyPr/>
          <a:lstStyle/>
          <a:p>
            <a:r>
              <a:rPr lang="en-US" sz="6000" dirty="0"/>
              <a:t>Back to Basics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478177" y="2490214"/>
            <a:ext cx="7330645" cy="510460"/>
          </a:xfrm>
        </p:spPr>
        <p:txBody>
          <a:bodyPr>
            <a:noAutofit/>
          </a:bodyPr>
          <a:lstStyle/>
          <a:p>
            <a:r>
              <a:rPr lang="en-US" sz="2000" dirty="0"/>
              <a:t>For building customer relationships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6465222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CCSMG 2023 SPRING CONFERENCE</a:t>
            </a:r>
          </a:p>
        </p:txBody>
      </p:sp>
    </p:spTree>
    <p:extLst>
      <p:ext uri="{BB962C8B-B14F-4D97-AF65-F5344CB8AC3E}">
        <p14:creationId xmlns:p14="http://schemas.microsoft.com/office/powerpoint/2010/main" val="15437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11440" cy="548640"/>
          </a:xfrm>
        </p:spPr>
        <p:txBody>
          <a:bodyPr/>
          <a:lstStyle/>
          <a:p>
            <a:r>
              <a:rPr lang="en-US" dirty="0"/>
              <a:t>Tip #3:  understand communication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105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Flexibility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5413176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Treating people as individuals is your key to exceptional customer service.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645755"/>
              </p:ext>
            </p:extLst>
          </p:nvPr>
        </p:nvGraphicFramePr>
        <p:xfrm>
          <a:off x="822325" y="1100138"/>
          <a:ext cx="7521575" cy="3708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5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SOCIALIZER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Their value to the team: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Phone style: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Listening style: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Irritated</a:t>
                      </a:r>
                      <a:r>
                        <a:rPr lang="en-US" baseline="0" dirty="0"/>
                        <a:t> by: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When</a:t>
                      </a:r>
                      <a:r>
                        <a:rPr lang="en-US" baseline="0" dirty="0"/>
                        <a:t> angry: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Directives / Rules: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Wants you</a:t>
                      </a:r>
                      <a:r>
                        <a:rPr lang="en-US" baseline="0" dirty="0"/>
                        <a:t> to be: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Worst way to treat them: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Possible miss-perception by others: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99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11440" cy="548640"/>
          </a:xfrm>
        </p:spPr>
        <p:txBody>
          <a:bodyPr/>
          <a:lstStyle/>
          <a:p>
            <a:r>
              <a:rPr lang="en-US" dirty="0"/>
              <a:t>Tip #3:  understand communication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105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Flexibility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5413176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Treating people as individuals is your key to exceptional customer service.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474222"/>
              </p:ext>
            </p:extLst>
          </p:nvPr>
        </p:nvGraphicFramePr>
        <p:xfrm>
          <a:off x="822325" y="1100138"/>
          <a:ext cx="7521575" cy="3708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5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HARMONIZER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Their value to the team: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Phone style: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Listening style: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Irritated</a:t>
                      </a:r>
                      <a:r>
                        <a:rPr lang="en-US" baseline="0" dirty="0"/>
                        <a:t> by: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When</a:t>
                      </a:r>
                      <a:r>
                        <a:rPr lang="en-US" baseline="0" dirty="0"/>
                        <a:t> angry: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Directives / Rules: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Wants you</a:t>
                      </a:r>
                      <a:r>
                        <a:rPr lang="en-US" baseline="0" dirty="0"/>
                        <a:t> to be: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Worst way to treat them: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Possible miss-perception by others: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246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11440" cy="548640"/>
          </a:xfrm>
        </p:spPr>
        <p:txBody>
          <a:bodyPr/>
          <a:lstStyle/>
          <a:p>
            <a:r>
              <a:rPr lang="en-US" dirty="0"/>
              <a:t>Tip #3:  understand communication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105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Flexibility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5413176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Treating people as individuals is your key to exceptional customer service.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63623"/>
              </p:ext>
            </p:extLst>
          </p:nvPr>
        </p:nvGraphicFramePr>
        <p:xfrm>
          <a:off x="822325" y="1100138"/>
          <a:ext cx="7521575" cy="3708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5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THINKER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Their value to the team: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Phone style: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Listening style: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Irritated</a:t>
                      </a:r>
                      <a:r>
                        <a:rPr lang="en-US" baseline="0" dirty="0"/>
                        <a:t> by: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When</a:t>
                      </a:r>
                      <a:r>
                        <a:rPr lang="en-US" baseline="0" dirty="0"/>
                        <a:t> angry: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Directives / Rules: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Wants you</a:t>
                      </a:r>
                      <a:r>
                        <a:rPr lang="en-US" baseline="0" dirty="0"/>
                        <a:t> to be: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Worst way to treat them: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Possible miss-perception by others: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422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20940" cy="548640"/>
          </a:xfrm>
        </p:spPr>
        <p:txBody>
          <a:bodyPr/>
          <a:lstStyle/>
          <a:p>
            <a:r>
              <a:rPr lang="en-US" dirty="0"/>
              <a:t>Tip #4:  Demonstrate Active listening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990600"/>
            <a:ext cx="8247185" cy="4038600"/>
          </a:xfrm>
        </p:spPr>
        <p:txBody>
          <a:bodyPr>
            <a:noAutofit/>
          </a:bodyPr>
          <a:lstStyle/>
          <a:p>
            <a:r>
              <a:rPr lang="en-US" sz="2000" i="1" u="sng" dirty="0"/>
              <a:t>7 Reasons we don’t hear the message: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Preoccupied with personal issues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Preoccupied with job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Stressed out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Ill / sick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Disinterested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Distractions (noise, environment, phone, co-workers)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Lack of knowledge</a:t>
            </a:r>
          </a:p>
          <a:p>
            <a:pPr marL="0" indent="0" algn="ctr"/>
            <a:endParaRPr lang="en-US" sz="1400" dirty="0">
              <a:solidFill>
                <a:schemeClr val="accent2"/>
              </a:solidFill>
            </a:endParaRPr>
          </a:p>
          <a:p>
            <a:pPr marL="0" indent="0" algn="ctr"/>
            <a:r>
              <a:rPr lang="en-US" sz="1800" dirty="0">
                <a:solidFill>
                  <a:schemeClr val="accent2"/>
                </a:solidFill>
              </a:rPr>
              <a:t>Can you think of anything else that could affect how you hear the message?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41785" y="53340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“Big people monopolize the listening.  Small people monopolize the talking.” – David Schwartz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105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Accuracy</a:t>
            </a:r>
          </a:p>
        </p:txBody>
      </p:sp>
    </p:spTree>
    <p:extLst>
      <p:ext uri="{BB962C8B-B14F-4D97-AF65-F5344CB8AC3E}">
        <p14:creationId xmlns:p14="http://schemas.microsoft.com/office/powerpoint/2010/main" val="3191138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22960" y="1325880"/>
            <a:ext cx="3681984" cy="400812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0" dirty="0"/>
              <a:t>Focus your attention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/>
              <a:t>Do not interrupt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/>
              <a:t>Let them finish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/>
              <a:t>Do not put words in their mouth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/>
              <a:t>Focus on main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/>
              <a:t>Take a few notes if possible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/>
              <a:t>Sit squarely postured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/>
              <a:t>Do not let personal feelings interfere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1325880"/>
            <a:ext cx="3898662" cy="400812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 startAt="9"/>
            </a:pPr>
            <a:r>
              <a:rPr lang="en-US" b="0" dirty="0"/>
              <a:t>Ignore “loaded words or statements”	</a:t>
            </a:r>
          </a:p>
          <a:p>
            <a:pPr marL="514350" indent="-514350">
              <a:buAutoNum type="arabicPeriod" startAt="10"/>
            </a:pPr>
            <a:r>
              <a:rPr lang="en-US" b="0" dirty="0"/>
              <a:t>Ask them to slow down, if necessary</a:t>
            </a:r>
          </a:p>
          <a:p>
            <a:pPr marL="514350" indent="-514350">
              <a:buAutoNum type="arabicPeriod" startAt="10"/>
            </a:pPr>
            <a:r>
              <a:rPr lang="en-US" b="0" dirty="0"/>
              <a:t>Naïve listening (play dumb)</a:t>
            </a:r>
          </a:p>
          <a:p>
            <a:pPr marL="514350" indent="-514350">
              <a:buAutoNum type="arabicPeriod" startAt="10"/>
            </a:pPr>
            <a:r>
              <a:rPr lang="en-US" b="0" dirty="0"/>
              <a:t>Verbal attending</a:t>
            </a:r>
          </a:p>
          <a:p>
            <a:pPr marL="514350" indent="-514350">
              <a:buAutoNum type="arabicPeriod" startAt="10"/>
            </a:pPr>
            <a:r>
              <a:rPr lang="en-US" b="0" dirty="0"/>
              <a:t>Ask questions</a:t>
            </a:r>
          </a:p>
          <a:p>
            <a:pPr marL="514350" indent="-514350">
              <a:buAutoNum type="arabicPeriod" startAt="10"/>
            </a:pPr>
            <a:r>
              <a:rPr lang="en-US" b="0" dirty="0"/>
              <a:t>Listen for emotion</a:t>
            </a:r>
          </a:p>
          <a:p>
            <a:pPr marL="514350" indent="-514350">
              <a:buAutoNum type="arabicPeriod" startAt="10"/>
            </a:pPr>
            <a:r>
              <a:rPr lang="en-US" b="0" dirty="0"/>
              <a:t>Don’t let emotion shake you</a:t>
            </a:r>
          </a:p>
          <a:p>
            <a:pPr marL="514350" indent="-514350">
              <a:buAutoNum type="arabicPeriod" startAt="10"/>
            </a:pPr>
            <a:r>
              <a:rPr lang="en-US" b="0" dirty="0"/>
              <a:t>Paraphrase (use your own words) </a:t>
            </a:r>
            <a:r>
              <a:rPr lang="en-US" dirty="0"/>
              <a:t>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20940" cy="548640"/>
          </a:xfrm>
        </p:spPr>
        <p:txBody>
          <a:bodyPr/>
          <a:lstStyle/>
          <a:p>
            <a:r>
              <a:rPr lang="en-US" dirty="0"/>
              <a:t>Tip #4:  Demonstrate Active listening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4600" y="762000"/>
            <a:ext cx="3631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>
                <a:solidFill>
                  <a:schemeClr val="accent2"/>
                </a:solidFill>
              </a:rPr>
              <a:t>16 Active Listening Habits: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50343" y="6260068"/>
            <a:ext cx="3898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*</a:t>
            </a:r>
            <a:r>
              <a:rPr lang="en-US" dirty="0"/>
              <a:t>  Fastest way to good listening skills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105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Accuracy</a:t>
            </a:r>
          </a:p>
        </p:txBody>
      </p:sp>
    </p:spTree>
    <p:extLst>
      <p:ext uri="{BB962C8B-B14F-4D97-AF65-F5344CB8AC3E}">
        <p14:creationId xmlns:p14="http://schemas.microsoft.com/office/powerpoint/2010/main" val="1271201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097280"/>
            <a:ext cx="4587240" cy="36271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b="0" dirty="0"/>
              <a:t>Negative / uncaring attitude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dirty="0"/>
              <a:t>No knowledge, or “no one is here right now that can help you”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dirty="0"/>
              <a:t>Making excuses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dirty="0"/>
              <a:t>The transfer syndrome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dirty="0"/>
              <a:t>Making promises for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dirty="0"/>
              <a:t>Sarcastic or negative voice tone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62016" y="1097280"/>
            <a:ext cx="3377184" cy="370332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7"/>
            </a:pPr>
            <a:r>
              <a:rPr lang="en-US" sz="2000" b="0" dirty="0"/>
              <a:t>Speaker Phone</a:t>
            </a:r>
          </a:p>
          <a:p>
            <a:pPr marL="514350" indent="-514350">
              <a:buAutoNum type="arabicPeriod" startAt="7"/>
            </a:pPr>
            <a:r>
              <a:rPr lang="en-US" sz="2000" b="0" dirty="0"/>
              <a:t>Long holds</a:t>
            </a:r>
          </a:p>
          <a:p>
            <a:pPr marL="514350" indent="-514350">
              <a:buAutoNum type="arabicPeriod" startAt="7"/>
            </a:pPr>
            <a:r>
              <a:rPr lang="en-US" sz="2000" b="0" dirty="0"/>
              <a:t>Call ME Back</a:t>
            </a:r>
          </a:p>
          <a:p>
            <a:pPr marL="514350" indent="-514350">
              <a:buAutoNum type="arabicPeriod" startAt="7"/>
            </a:pPr>
            <a:r>
              <a:rPr lang="en-US" sz="2000" b="0" dirty="0"/>
              <a:t>Unreturned calls</a:t>
            </a:r>
          </a:p>
          <a:p>
            <a:pPr marL="514350" indent="-514350">
              <a:buAutoNum type="arabicPeriod" startAt="7"/>
            </a:pPr>
            <a:r>
              <a:rPr lang="en-US" sz="2000" b="0" dirty="0"/>
              <a:t>No authority</a:t>
            </a:r>
          </a:p>
          <a:p>
            <a:pPr marL="514350" indent="-514350">
              <a:buAutoNum type="arabicPeriod" startAt="7"/>
            </a:pPr>
            <a:r>
              <a:rPr lang="en-US" sz="2000" b="0" dirty="0"/>
              <a:t>No follow through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15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20940" cy="548640"/>
          </a:xfrm>
        </p:spPr>
        <p:txBody>
          <a:bodyPr/>
          <a:lstStyle/>
          <a:p>
            <a:r>
              <a:rPr lang="en-US" dirty="0"/>
              <a:t>Tip #5:  positive telephone techniques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5600" y="681335"/>
            <a:ext cx="3045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>
                <a:solidFill>
                  <a:schemeClr val="accent2"/>
                </a:solidFill>
              </a:rPr>
              <a:t>12 Telephone Taboos: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4038600"/>
            <a:ext cx="6934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Check your voice quality</a:t>
            </a:r>
          </a:p>
          <a:p>
            <a:pPr algn="ctr"/>
            <a:r>
              <a:rPr lang="en-US" b="1" u="sng" dirty="0"/>
              <a:t>Critique yourself:</a:t>
            </a:r>
            <a:r>
              <a:rPr lang="en-US" b="1" dirty="0"/>
              <a:t>  </a:t>
            </a:r>
            <a:r>
              <a:rPr lang="en-US" dirty="0"/>
              <a:t>Ask, “If I heard this voice on the telephone, </a:t>
            </a:r>
          </a:p>
          <a:p>
            <a:pPr algn="ctr"/>
            <a:r>
              <a:rPr lang="en-US" dirty="0"/>
              <a:t>what impression(s) would I have.”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7514" y="5410200"/>
            <a:ext cx="4267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Group exercise:  </a:t>
            </a:r>
            <a:r>
              <a:rPr lang="en-US" dirty="0"/>
              <a:t>Check for others energy, speed, pitch, volume, and number and length of pauses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105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Responsiveness</a:t>
            </a:r>
          </a:p>
        </p:txBody>
      </p:sp>
    </p:spTree>
    <p:extLst>
      <p:ext uri="{BB962C8B-B14F-4D97-AF65-F5344CB8AC3E}">
        <p14:creationId xmlns:p14="http://schemas.microsoft.com/office/powerpoint/2010/main" val="432885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548640"/>
          </a:xfrm>
        </p:spPr>
        <p:txBody>
          <a:bodyPr/>
          <a:lstStyle/>
          <a:p>
            <a:r>
              <a:rPr lang="en-US" dirty="0"/>
              <a:t>Tip #6:  utilize word power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812169"/>
              </p:ext>
            </p:extLst>
          </p:nvPr>
        </p:nvGraphicFramePr>
        <p:xfrm>
          <a:off x="838200" y="838200"/>
          <a:ext cx="7467599" cy="370216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828">
                <a:tc>
                  <a:txBody>
                    <a:bodyPr/>
                    <a:lstStyle/>
                    <a:p>
                      <a:r>
                        <a:rPr lang="en-US" dirty="0"/>
                        <a:t>Stay Away</a:t>
                      </a:r>
                      <a:r>
                        <a:rPr lang="en-US" baseline="0" dirty="0"/>
                        <a:t> From: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Restate: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828">
                <a:tc>
                  <a:txBody>
                    <a:bodyPr/>
                    <a:lstStyle/>
                    <a:p>
                      <a:r>
                        <a:rPr lang="en-US" dirty="0"/>
                        <a:t>Problem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544">
                <a:tc>
                  <a:txBody>
                    <a:bodyPr/>
                    <a:lstStyle/>
                    <a:p>
                      <a:r>
                        <a:rPr lang="en-US" dirty="0"/>
                        <a:t>Unfortunately, I can’t, No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828">
                <a:tc>
                  <a:txBody>
                    <a:bodyPr/>
                    <a:lstStyle/>
                    <a:p>
                      <a:r>
                        <a:rPr lang="en-US" dirty="0"/>
                        <a:t>You</a:t>
                      </a:r>
                      <a:r>
                        <a:rPr lang="en-US" baseline="0" dirty="0"/>
                        <a:t> have to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828">
                <a:tc>
                  <a:txBody>
                    <a:bodyPr/>
                    <a:lstStyle/>
                    <a:p>
                      <a:r>
                        <a:rPr lang="en-US" dirty="0"/>
                        <a:t>Terms of endearment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828">
                <a:tc>
                  <a:txBody>
                    <a:bodyPr/>
                    <a:lstStyle/>
                    <a:p>
                      <a:r>
                        <a:rPr lang="en-US" dirty="0"/>
                        <a:t>I’m sorry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828">
                <a:tc>
                  <a:txBody>
                    <a:bodyPr/>
                    <a:lstStyle/>
                    <a:p>
                      <a:r>
                        <a:rPr lang="en-US" dirty="0"/>
                        <a:t>Calm</a:t>
                      </a:r>
                      <a:r>
                        <a:rPr lang="en-US" baseline="0" dirty="0"/>
                        <a:t> down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828">
                <a:tc>
                  <a:txBody>
                    <a:bodyPr/>
                    <a:lstStyle/>
                    <a:p>
                      <a:r>
                        <a:rPr lang="en-US" dirty="0"/>
                        <a:t>I can’t / I’ll try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828">
                <a:tc>
                  <a:txBody>
                    <a:bodyPr/>
                    <a:lstStyle/>
                    <a:p>
                      <a:r>
                        <a:rPr lang="en-US" dirty="0"/>
                        <a:t>That’s</a:t>
                      </a:r>
                      <a:r>
                        <a:rPr lang="en-US" baseline="0" dirty="0"/>
                        <a:t> fine, BUT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46482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Avoid Robotronics:  No Problem and Have a nice day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105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Trust &amp; Sincerity</a:t>
            </a:r>
          </a:p>
        </p:txBody>
      </p:sp>
    </p:spTree>
    <p:extLst>
      <p:ext uri="{BB962C8B-B14F-4D97-AF65-F5344CB8AC3E}">
        <p14:creationId xmlns:p14="http://schemas.microsoft.com/office/powerpoint/2010/main" val="4017125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520940" cy="548640"/>
          </a:xfrm>
        </p:spPr>
        <p:txBody>
          <a:bodyPr/>
          <a:lstStyle/>
          <a:p>
            <a:r>
              <a:rPr lang="en-US" dirty="0"/>
              <a:t>Tip #6:  utilize word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17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22338"/>
            <a:ext cx="8305800" cy="4535462"/>
          </a:xfrm>
        </p:spPr>
        <p:txBody>
          <a:bodyPr>
            <a:normAutofit lnSpcReduction="10000"/>
          </a:bodyPr>
          <a:lstStyle/>
          <a:p>
            <a:r>
              <a:rPr lang="en-US" sz="2000" u="sng" dirty="0"/>
              <a:t>What your customer likes to hear: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Thank you for letting me know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Thank you for calling this to our 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Thank you for your patience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Let me take some notes about what needs to be done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I will be happy to assist you</a:t>
            </a:r>
          </a:p>
          <a:p>
            <a:endParaRPr lang="en-US" sz="2000" u="sng" dirty="0"/>
          </a:p>
          <a:p>
            <a:r>
              <a:rPr lang="en-US" sz="2000" u="sng" dirty="0"/>
              <a:t>Give your customers a personal commitment: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 will take personal responsibility for seeing that this is handled, and I’ll get back to you by ______.  (Under Promise, Over Deliver)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 have to do more research to get you that information, Mrs. Smith.  I will call you back this afternoon by 3:00, OK?  (Under Promise, Over Deliver)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4200" y="5367010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Remember:  When you have proposed an action of any kind to a customer, follow it up in an e-mail.  This is documentation that alleviates mistakes and makes the customer feel important.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105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Trust &amp; Sincerity</a:t>
            </a:r>
          </a:p>
        </p:txBody>
      </p:sp>
    </p:spTree>
    <p:extLst>
      <p:ext uri="{BB962C8B-B14F-4D97-AF65-F5344CB8AC3E}">
        <p14:creationId xmlns:p14="http://schemas.microsoft.com/office/powerpoint/2010/main" val="1369101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838" y="228600"/>
            <a:ext cx="7520940" cy="548640"/>
          </a:xfrm>
        </p:spPr>
        <p:txBody>
          <a:bodyPr/>
          <a:lstStyle/>
          <a:p>
            <a:r>
              <a:rPr lang="en-US" dirty="0"/>
              <a:t>Tip #7:  Keep your cool under stress 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647554"/>
              </p:ext>
            </p:extLst>
          </p:nvPr>
        </p:nvGraphicFramePr>
        <p:xfrm>
          <a:off x="380998" y="1091073"/>
          <a:ext cx="8458202" cy="332852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38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29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Techniques to remain calm with a distress customer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2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Silence</a:t>
                      </a:r>
                      <a:r>
                        <a:rPr lang="en-US" sz="2000" baseline="0" dirty="0"/>
                        <a:t> if they are enraged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Let</a:t>
                      </a:r>
                      <a:r>
                        <a:rPr lang="en-US" sz="2000" baseline="0" dirty="0"/>
                        <a:t> them vent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7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Stay calm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Apologize if appropriate</a:t>
                      </a:r>
                      <a:r>
                        <a:rPr lang="en-US" sz="2000" baseline="0" dirty="0"/>
                        <a:t> and sincere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2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Never try to justify why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No “finger pointing”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2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Use good listening 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Get the facts and 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2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Lower your voice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Stand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2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Never argue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Use a positive approach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2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Follow through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Take call ownership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105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Solutions &amp; Resolutions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91508" y="46482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What other techniques do you use?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5375802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“Problems are not stop signs, they are guidelines.” Robert Schuller</a:t>
            </a:r>
          </a:p>
        </p:txBody>
      </p:sp>
    </p:spTree>
    <p:extLst>
      <p:ext uri="{BB962C8B-B14F-4D97-AF65-F5344CB8AC3E}">
        <p14:creationId xmlns:p14="http://schemas.microsoft.com/office/powerpoint/2010/main" val="3192464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919" y="49529"/>
            <a:ext cx="6934200" cy="510540"/>
          </a:xfrm>
        </p:spPr>
        <p:txBody>
          <a:bodyPr/>
          <a:lstStyle/>
          <a:p>
            <a:r>
              <a:rPr lang="en-US" dirty="0"/>
              <a:t>TIP #8:   Rules to remember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496346">
            <a:off x="241032" y="635387"/>
            <a:ext cx="56968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Don’t steal someone else’s line.</a:t>
            </a:r>
          </a:p>
        </p:txBody>
      </p:sp>
      <p:sp>
        <p:nvSpPr>
          <p:cNvPr id="6" name="Rectangle 5"/>
          <p:cNvSpPr/>
          <p:nvPr/>
        </p:nvSpPr>
        <p:spPr>
          <a:xfrm rot="20647658">
            <a:off x="447525" y="1867994"/>
            <a:ext cx="86718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You can’t let the way you feel determine the way you act.</a:t>
            </a:r>
          </a:p>
        </p:txBody>
      </p:sp>
      <p:sp>
        <p:nvSpPr>
          <p:cNvPr id="7" name="Rectangle 6"/>
          <p:cNvSpPr/>
          <p:nvPr/>
        </p:nvSpPr>
        <p:spPr>
          <a:xfrm rot="21303284">
            <a:off x="448918" y="3023829"/>
            <a:ext cx="83039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Let the wa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 you act determine the way you feel.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66475">
            <a:off x="208016" y="4226944"/>
            <a:ext cx="76828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>
                <a:ln/>
                <a:solidFill>
                  <a:schemeClr val="accent3"/>
                </a:solidFill>
                <a:effectLst/>
              </a:rPr>
              <a:t>We are responsible for our customers experience.</a:t>
            </a:r>
          </a:p>
        </p:txBody>
      </p:sp>
    </p:spTree>
    <p:extLst>
      <p:ext uri="{BB962C8B-B14F-4D97-AF65-F5344CB8AC3E}">
        <p14:creationId xmlns:p14="http://schemas.microsoft.com/office/powerpoint/2010/main" val="222847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mcoottawa.com/wp-content/uploads/customer_servic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802957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38400" y="5334000"/>
            <a:ext cx="6553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“The customer experience is the next competitive battleground.” Jerry Gregoire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3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20</a:t>
            </a:fld>
            <a:endParaRPr lang="en-US" dirty="0"/>
          </a:p>
        </p:txBody>
      </p:sp>
      <p:pic>
        <p:nvPicPr>
          <p:cNvPr id="1030" name="Picture 6" descr="http://noamwekser.com/wp-content/uploads/2013/12/white-guys-question-ma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52400"/>
            <a:ext cx="7882411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415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21</a:t>
            </a:fld>
            <a:endParaRPr lang="en-US" dirty="0"/>
          </a:p>
        </p:txBody>
      </p:sp>
      <p:pic>
        <p:nvPicPr>
          <p:cNvPr id="2052" name="Picture 4" descr="http://www.jongleurs.com/wp-content/uploads/2013/05/Thank-You-message2_edited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380999"/>
            <a:ext cx="9029700" cy="449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557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20940" cy="548640"/>
          </a:xfrm>
        </p:spPr>
        <p:txBody>
          <a:bodyPr/>
          <a:lstStyle/>
          <a:p>
            <a:r>
              <a:rPr lang="en-US" dirty="0"/>
              <a:t>NOTES: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206101"/>
              </p:ext>
            </p:extLst>
          </p:nvPr>
        </p:nvGraphicFramePr>
        <p:xfrm>
          <a:off x="762000" y="838200"/>
          <a:ext cx="7864475" cy="3929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6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9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5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940040" cy="990600"/>
          </a:xfrm>
        </p:spPr>
        <p:txBody>
          <a:bodyPr/>
          <a:lstStyle/>
          <a:p>
            <a:pPr algn="ctr"/>
            <a:r>
              <a:rPr lang="en-US" sz="3200" dirty="0"/>
              <a:t>8 </a:t>
            </a: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to basic</a:t>
            </a:r>
            <a:r>
              <a:rPr lang="en-US" sz="3200" dirty="0"/>
              <a:t> Tips </a:t>
            </a:r>
            <a:br>
              <a:rPr lang="en-US" sz="3200" dirty="0"/>
            </a:br>
            <a:r>
              <a:rPr lang="en-US" sz="3200" dirty="0"/>
              <a:t>for building customer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696200" cy="38862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b="0" dirty="0"/>
              <a:t>Know What Your Customers Expect</a:t>
            </a:r>
          </a:p>
          <a:p>
            <a:pPr>
              <a:buFont typeface="+mj-lt"/>
              <a:buAutoNum type="arabicPeriod"/>
            </a:pPr>
            <a:r>
              <a:rPr lang="en-US" sz="2400" b="0" dirty="0"/>
              <a:t>Develop a Positive Team Attitude</a:t>
            </a:r>
          </a:p>
          <a:p>
            <a:pPr>
              <a:buFont typeface="+mj-lt"/>
              <a:buAutoNum type="arabicPeriod"/>
            </a:pPr>
            <a:r>
              <a:rPr lang="en-US" sz="2400" b="0" dirty="0"/>
              <a:t>Understand Communication Styles</a:t>
            </a:r>
          </a:p>
          <a:p>
            <a:pPr>
              <a:buFont typeface="+mj-lt"/>
              <a:buAutoNum type="arabicPeriod"/>
            </a:pPr>
            <a:r>
              <a:rPr lang="en-US" sz="2400" b="0" dirty="0"/>
              <a:t>Demonstrate Active Listening </a:t>
            </a:r>
          </a:p>
          <a:p>
            <a:pPr>
              <a:buFont typeface="+mj-lt"/>
              <a:buAutoNum type="arabicPeriod"/>
            </a:pPr>
            <a:r>
              <a:rPr lang="en-US" sz="2400" b="0" dirty="0"/>
              <a:t>Practice Positive Telephone Techniques</a:t>
            </a:r>
          </a:p>
          <a:p>
            <a:pPr>
              <a:buFont typeface="+mj-lt"/>
              <a:buAutoNum type="arabicPeriod"/>
            </a:pPr>
            <a:r>
              <a:rPr lang="en-US" sz="2400" b="0" dirty="0"/>
              <a:t>Utilize Word Power</a:t>
            </a:r>
          </a:p>
          <a:p>
            <a:pPr>
              <a:buFont typeface="+mj-lt"/>
              <a:buAutoNum type="arabicPeriod"/>
            </a:pPr>
            <a:r>
              <a:rPr lang="en-US" sz="2400" b="0" dirty="0"/>
              <a:t>Keep Your Cool Under Stress</a:t>
            </a:r>
          </a:p>
          <a:p>
            <a:pPr>
              <a:buFont typeface="+mj-lt"/>
              <a:buAutoNum type="arabicPeriod"/>
            </a:pPr>
            <a:r>
              <a:rPr lang="en-US" sz="2400" b="0" dirty="0"/>
              <a:t> Rules to Remember</a:t>
            </a:r>
          </a:p>
          <a:p>
            <a:pPr>
              <a:buFont typeface="+mj-lt"/>
              <a:buAutoNum type="arabicPeriod"/>
            </a:pPr>
            <a:endParaRPr lang="en-US" sz="2400" b="0" dirty="0"/>
          </a:p>
          <a:p>
            <a:pPr>
              <a:buFont typeface="+mj-lt"/>
              <a:buAutoNum type="arabicPeriod"/>
            </a:pPr>
            <a:endParaRPr lang="en-US" sz="2400" b="0" dirty="0"/>
          </a:p>
          <a:p>
            <a:pPr>
              <a:buFont typeface="+mj-lt"/>
              <a:buAutoNum type="arabicPeriod"/>
            </a:pP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787640" cy="548640"/>
          </a:xfrm>
        </p:spPr>
        <p:txBody>
          <a:bodyPr/>
          <a:lstStyle/>
          <a:p>
            <a:r>
              <a:rPr lang="en-US" dirty="0"/>
              <a:t>Tip #1:  Know what your customers expect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4343400" cy="10668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800" dirty="0"/>
              <a:t>What your customers expect: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105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Reliability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680565"/>
              </p:ext>
            </p:extLst>
          </p:nvPr>
        </p:nvGraphicFramePr>
        <p:xfrm>
          <a:off x="152400" y="1371600"/>
          <a:ext cx="4920761" cy="21945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20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9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600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i="1" dirty="0"/>
                        <a:t>Basic Customer Expectations / The</a:t>
                      </a:r>
                      <a:r>
                        <a:rPr lang="en-US" b="0" i="1" baseline="0" dirty="0"/>
                        <a:t> 5 R’s</a:t>
                      </a:r>
                      <a:endParaRPr lang="en-US" b="0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r>
                        <a:rPr lang="en-US" b="0" dirty="0"/>
                        <a:t>Rapport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r>
                        <a:rPr lang="en-US" b="0" dirty="0"/>
                        <a:t>Recognition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r>
                        <a:rPr lang="en-US" b="0" dirty="0"/>
                        <a:t>Reliability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r>
                        <a:rPr lang="en-US" b="0" dirty="0"/>
                        <a:t>Respect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r>
                        <a:rPr lang="en-US" b="0" dirty="0"/>
                        <a:t>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41785" y="5562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“When in doubt, tell the truth.” Mark Twain</a:t>
            </a:r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90392" y="2819400"/>
            <a:ext cx="3979985" cy="2171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1800" dirty="0"/>
              <a:t>2.  How they get their expectations:</a:t>
            </a:r>
          </a:p>
          <a:p>
            <a:pPr>
              <a:buFont typeface="Arial" pitchFamily="34" charset="0"/>
              <a:buChar char="•"/>
            </a:pPr>
            <a:r>
              <a:rPr lang="en-US" sz="1800" b="0" dirty="0"/>
              <a:t>Word of mouth</a:t>
            </a:r>
          </a:p>
          <a:p>
            <a:pPr>
              <a:buFont typeface="Arial" pitchFamily="34" charset="0"/>
              <a:buChar char="•"/>
            </a:pPr>
            <a:r>
              <a:rPr lang="en-US" sz="1800" b="0" dirty="0"/>
              <a:t>Competition</a:t>
            </a:r>
          </a:p>
          <a:p>
            <a:pPr>
              <a:buFont typeface="Arial" pitchFamily="34" charset="0"/>
              <a:buChar char="•"/>
            </a:pPr>
            <a:r>
              <a:rPr lang="en-US" sz="1800" b="0" dirty="0"/>
              <a:t>Consistency in services</a:t>
            </a:r>
          </a:p>
          <a:p>
            <a:pPr>
              <a:buFont typeface="Arial" pitchFamily="34" charset="0"/>
              <a:buChar char="•"/>
            </a:pPr>
            <a:r>
              <a:rPr lang="en-US" sz="1800" b="0" dirty="0"/>
              <a:t>Contracts / Sales Agreements</a:t>
            </a:r>
          </a:p>
        </p:txBody>
      </p:sp>
    </p:spTree>
    <p:extLst>
      <p:ext uri="{BB962C8B-B14F-4D97-AF65-F5344CB8AC3E}">
        <p14:creationId xmlns:p14="http://schemas.microsoft.com/office/powerpoint/2010/main" val="1639382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160"/>
            <a:ext cx="7520940" cy="548640"/>
          </a:xfrm>
        </p:spPr>
        <p:txBody>
          <a:bodyPr/>
          <a:lstStyle/>
          <a:p>
            <a:r>
              <a:rPr lang="en-US" dirty="0"/>
              <a:t>Tip #2:  Build a positive team attitude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98376"/>
            <a:ext cx="7787640" cy="41148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000" b="0" dirty="0"/>
              <a:t>Are you enthusiastic about your job?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Are you a supportive co-worker?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Do you coach others when necessary?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Do you make an extra effort to remember names?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Do you naturally smile a lot?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Are you fun to work with?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Would you choose to work with YOU on a team?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Do you share information with co-workers to them do a better job?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Do you often make positive statements about your organization?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Do you genuinely like people?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6858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</a:rPr>
              <a:t>Answer</a:t>
            </a:r>
          </a:p>
          <a:p>
            <a:pPr algn="ctr"/>
            <a:r>
              <a:rPr lang="en-US" sz="2800" b="1" dirty="0">
                <a:solidFill>
                  <a:schemeClr val="accent2"/>
                </a:solidFill>
              </a:rPr>
              <a:t>Yes   or   No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105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Positive Attitude</a:t>
            </a:r>
          </a:p>
        </p:txBody>
      </p:sp>
    </p:spTree>
    <p:extLst>
      <p:ext uri="{BB962C8B-B14F-4D97-AF65-F5344CB8AC3E}">
        <p14:creationId xmlns:p14="http://schemas.microsoft.com/office/powerpoint/2010/main" val="1959477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20940" cy="548640"/>
          </a:xfrm>
        </p:spPr>
        <p:txBody>
          <a:bodyPr/>
          <a:lstStyle/>
          <a:p>
            <a:r>
              <a:rPr lang="en-US" dirty="0"/>
              <a:t>Tip #2:  Build a positive team attitude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77200" cy="4114800"/>
          </a:xfrm>
        </p:spPr>
        <p:txBody>
          <a:bodyPr>
            <a:noAutofit/>
          </a:bodyPr>
          <a:lstStyle/>
          <a:p>
            <a:pPr algn="ctr"/>
            <a:r>
              <a:rPr lang="en-US" sz="2000" b="0" dirty="0"/>
              <a:t>Your commitment to customer service starts at the heart.    </a:t>
            </a:r>
          </a:p>
          <a:p>
            <a:pPr algn="ctr"/>
            <a:r>
              <a:rPr lang="en-US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UP TO YOU!</a:t>
            </a:r>
          </a:p>
          <a:p>
            <a:r>
              <a:rPr lang="en-US" sz="2000" i="1" u="sng" dirty="0"/>
              <a:t>7 Ways to build a positive attitude: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Be flexible and try to see things through the other person’s eyes.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Use humor…make your job fun!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Show enthusiasm for your job.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Smile, it’s contagious.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Take job ownership.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Replace criticism with positive ideas.</a:t>
            </a:r>
          </a:p>
          <a:p>
            <a:pPr>
              <a:buFont typeface="+mj-lt"/>
              <a:buAutoNum type="arabicPeriod"/>
            </a:pPr>
            <a:r>
              <a:rPr lang="en-US" sz="2000" b="0" dirty="0"/>
              <a:t>Be a coach.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41785" y="53340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“A smile is the shortest distance between two people.” Victor Borge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105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Positive Attitude</a:t>
            </a:r>
          </a:p>
        </p:txBody>
      </p:sp>
    </p:spTree>
    <p:extLst>
      <p:ext uri="{BB962C8B-B14F-4D97-AF65-F5344CB8AC3E}">
        <p14:creationId xmlns:p14="http://schemas.microsoft.com/office/powerpoint/2010/main" val="1992481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20940" cy="548640"/>
          </a:xfrm>
        </p:spPr>
        <p:txBody>
          <a:bodyPr/>
          <a:lstStyle/>
          <a:p>
            <a:r>
              <a:rPr lang="en-US" dirty="0"/>
              <a:t>Tip #2:  Build a positive team attitude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77200" cy="4114800"/>
          </a:xfrm>
        </p:spPr>
        <p:txBody>
          <a:bodyPr>
            <a:noAutofit/>
          </a:bodyPr>
          <a:lstStyle/>
          <a:p>
            <a:pPr algn="ctr"/>
            <a:endParaRPr lang="en-US" sz="4000" b="0" dirty="0"/>
          </a:p>
          <a:p>
            <a:pPr algn="ctr"/>
            <a:r>
              <a:rPr lang="en-US" sz="8000" dirty="0"/>
              <a:t>E   +  R  =  O</a:t>
            </a:r>
          </a:p>
          <a:p>
            <a:pPr algn="ctr"/>
            <a:endParaRPr lang="en-US" sz="4000" b="0" dirty="0"/>
          </a:p>
          <a:p>
            <a:pPr algn="ctr"/>
            <a:r>
              <a:rPr lang="en-US" sz="4400" b="0" dirty="0"/>
              <a:t>Event  +  Response  =  Outcome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1054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Positive Attitude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517267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Your response is </a:t>
            </a:r>
            <a:r>
              <a:rPr lang="en-US" i="1" dirty="0"/>
              <a:t>KEY</a:t>
            </a:r>
            <a:r>
              <a:rPr lang="en-US" dirty="0"/>
              <a:t> to your attitude.</a:t>
            </a:r>
          </a:p>
          <a:p>
            <a:pPr algn="r"/>
            <a:endParaRPr lang="en-US" dirty="0"/>
          </a:p>
          <a:p>
            <a:pPr algn="r"/>
            <a:r>
              <a:rPr lang="en-US" dirty="0"/>
              <a:t>“</a:t>
            </a:r>
            <a:r>
              <a:rPr lang="en-US" b="1" i="1" dirty="0"/>
              <a:t>I am</a:t>
            </a:r>
            <a:r>
              <a:rPr lang="en-US" dirty="0"/>
              <a:t>” are the strongest two words.</a:t>
            </a:r>
          </a:p>
        </p:txBody>
      </p:sp>
    </p:spTree>
    <p:extLst>
      <p:ext uri="{BB962C8B-B14F-4D97-AF65-F5344CB8AC3E}">
        <p14:creationId xmlns:p14="http://schemas.microsoft.com/office/powerpoint/2010/main" val="1962097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711440" cy="548640"/>
          </a:xfrm>
        </p:spPr>
        <p:txBody>
          <a:bodyPr/>
          <a:lstStyle/>
          <a:p>
            <a:r>
              <a:rPr lang="en-US" dirty="0"/>
              <a:t>Tip #3:  understand communication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Work Style Check Exercise: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Working horizontally left to right.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Mark a # 5 next to the word on each line, that describes your ON THE JOB behavior at least 80% of the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Mark a # 1 next to the word on each line, that describes your ON THE JOB behavior at least 20% of the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You should only have one number 5 and one number 1 on each line.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Total the number of each column and write the number in the space provided.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105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Flexibility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5392735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your primary and secondary style?</a:t>
            </a:r>
          </a:p>
        </p:txBody>
      </p:sp>
    </p:spTree>
    <p:extLst>
      <p:ext uri="{BB962C8B-B14F-4D97-AF65-F5344CB8AC3E}">
        <p14:creationId xmlns:p14="http://schemas.microsoft.com/office/powerpoint/2010/main" val="878661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11440" cy="548640"/>
          </a:xfrm>
        </p:spPr>
        <p:txBody>
          <a:bodyPr/>
          <a:lstStyle/>
          <a:p>
            <a:r>
              <a:rPr lang="en-US" dirty="0"/>
              <a:t>Tip #3:  understand communication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A67C-B9AF-4CA7-95EA-73B53E9C6AFB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105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Flexibility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5413176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Treating people as individuals is your key to exceptional customer service.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823045"/>
              </p:ext>
            </p:extLst>
          </p:nvPr>
        </p:nvGraphicFramePr>
        <p:xfrm>
          <a:off x="822325" y="1100138"/>
          <a:ext cx="7521575" cy="3708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5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CHARGER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Their value to the team: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Phone style: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Listening style: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Irritated</a:t>
                      </a:r>
                      <a:r>
                        <a:rPr lang="en-US" baseline="0" dirty="0"/>
                        <a:t> by: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When</a:t>
                      </a:r>
                      <a:r>
                        <a:rPr lang="en-US" baseline="0" dirty="0"/>
                        <a:t> angry: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Directives / Rules: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Wants you</a:t>
                      </a:r>
                      <a:r>
                        <a:rPr lang="en-US" baseline="0" dirty="0"/>
                        <a:t> to be: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Worst way to treat them: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Possible miss-perception by others: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05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d396c31-441f-4e16-a6e6-3b017f2f63d1}" enabled="0" method="" siteId="{0d396c31-441f-4e16-a6e6-3b017f2f63d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1078</TotalTime>
  <Words>1346</Words>
  <Application>Microsoft Office PowerPoint</Application>
  <PresentationFormat>On-screen Show (4:3)</PresentationFormat>
  <Paragraphs>253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Franklin Gothic Book</vt:lpstr>
      <vt:lpstr>Franklin Gothic Medium</vt:lpstr>
      <vt:lpstr>Wingdings</vt:lpstr>
      <vt:lpstr>Angles</vt:lpstr>
      <vt:lpstr>Back to Basics</vt:lpstr>
      <vt:lpstr>PowerPoint Presentation</vt:lpstr>
      <vt:lpstr>8 back to basic Tips  for building customer relationships</vt:lpstr>
      <vt:lpstr>Tip #1:  Know what your customers expect</vt:lpstr>
      <vt:lpstr>Tip #2:  Build a positive team attitude</vt:lpstr>
      <vt:lpstr>Tip #2:  Build a positive team attitude</vt:lpstr>
      <vt:lpstr>Tip #2:  Build a positive team attitude</vt:lpstr>
      <vt:lpstr>Tip #3:  understand communication styles</vt:lpstr>
      <vt:lpstr>Tip #3:  understand communication styles</vt:lpstr>
      <vt:lpstr>Tip #3:  understand communication styles</vt:lpstr>
      <vt:lpstr>Tip #3:  understand communication styles</vt:lpstr>
      <vt:lpstr>Tip #3:  understand communication styles</vt:lpstr>
      <vt:lpstr>Tip #4:  Demonstrate Active listening</vt:lpstr>
      <vt:lpstr>Tip #4:  Demonstrate Active listening</vt:lpstr>
      <vt:lpstr>Tip #5:  positive telephone techniques</vt:lpstr>
      <vt:lpstr>Tip #6:  utilize word power</vt:lpstr>
      <vt:lpstr>Tip #6:  utilize word power</vt:lpstr>
      <vt:lpstr>Tip #7:  Keep your cool under stress  </vt:lpstr>
      <vt:lpstr>TIP #8:   Rules to remember </vt:lpstr>
      <vt:lpstr>PowerPoint Presentation</vt:lpstr>
      <vt:lpstr>PowerPoint Presentation</vt:lpstr>
      <vt:lpstr>NOTES:</vt:lpstr>
    </vt:vector>
  </TitlesOfParts>
  <Company>NOVA Chemicals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Campbell</dc:creator>
  <cp:lastModifiedBy>Christine Campbell</cp:lastModifiedBy>
  <cp:revision>44</cp:revision>
  <cp:lastPrinted>2023-04-05T13:25:11Z</cp:lastPrinted>
  <dcterms:created xsi:type="dcterms:W3CDTF">2015-03-17T17:37:38Z</dcterms:created>
  <dcterms:modified xsi:type="dcterms:W3CDTF">2023-04-05T13:25:18Z</dcterms:modified>
</cp:coreProperties>
</file>