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8" r:id="rId3"/>
    <p:sldId id="259" r:id="rId4"/>
    <p:sldId id="260" r:id="rId5"/>
    <p:sldId id="271" r:id="rId6"/>
    <p:sldId id="272" r:id="rId7"/>
    <p:sldId id="273" r:id="rId8"/>
    <p:sldId id="262" r:id="rId9"/>
    <p:sldId id="282" r:id="rId10"/>
    <p:sldId id="283" r:id="rId11"/>
    <p:sldId id="284" r:id="rId12"/>
    <p:sldId id="285" r:id="rId13"/>
    <p:sldId id="263" r:id="rId14"/>
    <p:sldId id="275" r:id="rId15"/>
    <p:sldId id="264" r:id="rId16"/>
    <p:sldId id="265" r:id="rId17"/>
    <p:sldId id="277" r:id="rId18"/>
    <p:sldId id="266" r:id="rId19"/>
    <p:sldId id="269" r:id="rId20"/>
    <p:sldId id="286" r:id="rId21"/>
    <p:sldId id="287" r:id="rId22"/>
    <p:sldId id="278" r:id="rId23"/>
    <p:sldId id="279" r:id="rId24"/>
    <p:sldId id="28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E3F16-9648-4E3A-B9DA-212D9AD379AC}" v="1" dt="2023-04-05T13:17:26.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CABCBA-E3A7-4D7E-91E6-EA8C085F9D53}" type="datetimeFigureOut">
              <a:rPr lang="en-US" smtClean="0"/>
              <a:t>4/5/2023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775F00-CF76-4793-842D-2E16CC5454A3}" type="slidenum">
              <a:rPr lang="en-US" smtClean="0"/>
              <a:t>‹#›</a:t>
            </a:fld>
            <a:endParaRPr lang="en-US" dirty="0"/>
          </a:p>
        </p:txBody>
      </p:sp>
    </p:spTree>
    <p:extLst>
      <p:ext uri="{BB962C8B-B14F-4D97-AF65-F5344CB8AC3E}">
        <p14:creationId xmlns:p14="http://schemas.microsoft.com/office/powerpoint/2010/main" val="246510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43AF289-A42B-4C73-971F-48B8DC10BE47}"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C0A802-A2F2-447B-A305-719FAC775199}"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34674-9E00-44DA-AEE5-866D19125846}"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BD40C-7DC6-4DFD-BAF9-8348D9B2C85A}"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0AD2AD6A-9124-416F-8830-744E525C1375}" type="datetime1">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22776-1AFD-4658-B9D3-8B4F4CD31093}"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6A67C-B9AF-4CA7-95EA-73B53E9C6AFB}"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24377-1CDF-4B31-A48D-A99489CF3B1A}" type="datetime1">
              <a:rPr lang="en-US" smtClean="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3A7562-1664-4D30-BC6E-41115D595930}" type="datetime1">
              <a:rPr lang="en-US" smtClean="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23B85-377E-4D73-AA79-BE8A244831F8}" type="datetime1">
              <a:rPr lang="en-US" smtClean="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F8DB0F4E-6E6E-4A06-9A1F-DEDDC131B6AF}" type="datetime1">
              <a:rPr lang="en-US" smtClean="0"/>
              <a:t>4/5/2023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9A6A67C-B9AF-4CA7-95EA-73B53E9C6AF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EA3AE0-C8B4-47F6-B831-3846C870C313}" type="datetime1">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6A67C-B9AF-4CA7-95EA-73B53E9C6AF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F0D6A09-5B90-455D-A18D-E850F326747B}" type="datetime1">
              <a:rPr lang="en-US" smtClean="0"/>
              <a:t>4/5/2023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9A6A67C-B9AF-4CA7-95EA-73B53E9C6AF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85138" y="1871837"/>
            <a:ext cx="6106923" cy="1105155"/>
          </a:xfrm>
        </p:spPr>
        <p:txBody>
          <a:bodyPr/>
          <a:lstStyle/>
          <a:p>
            <a:r>
              <a:rPr lang="en-US" sz="6000" dirty="0"/>
              <a:t>Back to Basics</a:t>
            </a:r>
          </a:p>
        </p:txBody>
      </p:sp>
      <p:sp>
        <p:nvSpPr>
          <p:cNvPr id="3" name="Subtitle 2"/>
          <p:cNvSpPr>
            <a:spLocks noGrp="1"/>
          </p:cNvSpPr>
          <p:nvPr>
            <p:ph type="subTitle" idx="1"/>
          </p:nvPr>
        </p:nvSpPr>
        <p:spPr>
          <a:xfrm rot="19140000">
            <a:off x="1478177" y="2490214"/>
            <a:ext cx="7330645" cy="510460"/>
          </a:xfrm>
        </p:spPr>
        <p:txBody>
          <a:bodyPr>
            <a:noAutofit/>
          </a:bodyPr>
          <a:lstStyle/>
          <a:p>
            <a:r>
              <a:rPr lang="en-US" sz="2000" dirty="0"/>
              <a:t>For building customer relationships</a:t>
            </a:r>
          </a:p>
          <a:p>
            <a:endParaRPr lang="en-US" sz="2000" dirty="0"/>
          </a:p>
        </p:txBody>
      </p:sp>
      <p:sp>
        <p:nvSpPr>
          <p:cNvPr id="4" name="TextBox 3"/>
          <p:cNvSpPr txBox="1"/>
          <p:nvPr/>
        </p:nvSpPr>
        <p:spPr>
          <a:xfrm>
            <a:off x="4191000" y="6465222"/>
            <a:ext cx="4876800" cy="369332"/>
          </a:xfrm>
          <a:prstGeom prst="rect">
            <a:avLst/>
          </a:prstGeom>
          <a:noFill/>
        </p:spPr>
        <p:txBody>
          <a:bodyPr wrap="square" rtlCol="0">
            <a:spAutoFit/>
          </a:bodyPr>
          <a:lstStyle/>
          <a:p>
            <a:pPr algn="r"/>
            <a:r>
              <a:rPr lang="en-US" dirty="0"/>
              <a:t>CCSMG 2023 SPRING CONFERENCE</a:t>
            </a:r>
          </a:p>
        </p:txBody>
      </p:sp>
      <p:sp>
        <p:nvSpPr>
          <p:cNvPr id="6" name="TextBox 5"/>
          <p:cNvSpPr txBox="1"/>
          <p:nvPr/>
        </p:nvSpPr>
        <p:spPr>
          <a:xfrm>
            <a:off x="406152" y="304800"/>
            <a:ext cx="3480047" cy="523220"/>
          </a:xfrm>
          <a:prstGeom prst="rect">
            <a:avLst/>
          </a:prstGeom>
          <a:noFill/>
        </p:spPr>
        <p:txBody>
          <a:bodyPr wrap="square" rtlCol="0">
            <a:spAutoFit/>
          </a:bodyPr>
          <a:lstStyle/>
          <a:p>
            <a:r>
              <a:rPr lang="en-US" sz="2800" b="1" i="1" dirty="0">
                <a:solidFill>
                  <a:srgbClr val="FF0000"/>
                </a:solidFill>
              </a:rPr>
              <a:t>Instructors Guide</a:t>
            </a:r>
          </a:p>
        </p:txBody>
      </p:sp>
      <p:sp>
        <p:nvSpPr>
          <p:cNvPr id="7" name="TextBox 6"/>
          <p:cNvSpPr txBox="1"/>
          <p:nvPr/>
        </p:nvSpPr>
        <p:spPr>
          <a:xfrm>
            <a:off x="4495800" y="3962401"/>
            <a:ext cx="4038600" cy="738664"/>
          </a:xfrm>
          <a:prstGeom prst="rect">
            <a:avLst/>
          </a:prstGeom>
          <a:noFill/>
        </p:spPr>
        <p:txBody>
          <a:bodyPr wrap="square" rtlCol="0">
            <a:spAutoFit/>
          </a:bodyPr>
          <a:lstStyle/>
          <a:p>
            <a:r>
              <a:rPr lang="en-US" sz="1400" dirty="0">
                <a:solidFill>
                  <a:schemeClr val="bg1"/>
                </a:solidFill>
              </a:rPr>
              <a:t>Be sure to read the quotes as they could have a lasting impact on the Tip that is being discussed. There is a quote on the last page of each Tip.</a:t>
            </a:r>
          </a:p>
        </p:txBody>
      </p:sp>
    </p:spTree>
    <p:extLst>
      <p:ext uri="{BB962C8B-B14F-4D97-AF65-F5344CB8AC3E}">
        <p14:creationId xmlns:p14="http://schemas.microsoft.com/office/powerpoint/2010/main" val="1543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711440" cy="548640"/>
          </a:xfrm>
        </p:spPr>
        <p:txBody>
          <a:bodyPr/>
          <a:lstStyle/>
          <a:p>
            <a:r>
              <a:rPr lang="en-US" dirty="0"/>
              <a:t>Tip #3:  understand communication styles</a:t>
            </a:r>
          </a:p>
        </p:txBody>
      </p:sp>
      <p:sp>
        <p:nvSpPr>
          <p:cNvPr id="4" name="Slide Number Placeholder 3"/>
          <p:cNvSpPr>
            <a:spLocks noGrp="1"/>
          </p:cNvSpPr>
          <p:nvPr>
            <p:ph type="sldNum" sz="quarter" idx="12"/>
          </p:nvPr>
        </p:nvSpPr>
        <p:spPr/>
        <p:txBody>
          <a:bodyPr/>
          <a:lstStyle/>
          <a:p>
            <a:fld id="{F9A6A67C-B9AF-4CA7-95EA-73B53E9C6AFB}" type="slidenum">
              <a:rPr lang="en-US" smtClean="0"/>
              <a:t>10</a:t>
            </a:fld>
            <a:endParaRPr lang="en-US" dirty="0"/>
          </a:p>
        </p:txBody>
      </p:sp>
      <p:sp>
        <p:nvSpPr>
          <p:cNvPr id="5" name="TextBox 4"/>
          <p:cNvSpPr txBox="1"/>
          <p:nvPr/>
        </p:nvSpPr>
        <p:spPr>
          <a:xfrm>
            <a:off x="0" y="5105400"/>
            <a:ext cx="1371600" cy="307777"/>
          </a:xfrm>
          <a:prstGeom prst="rect">
            <a:avLst/>
          </a:prstGeom>
          <a:noFill/>
        </p:spPr>
        <p:txBody>
          <a:bodyPr wrap="square" rtlCol="0">
            <a:spAutoFit/>
          </a:bodyPr>
          <a:lstStyle/>
          <a:p>
            <a:r>
              <a:rPr lang="en-US" sz="1400" dirty="0"/>
              <a:t>Flexibility</a:t>
            </a:r>
          </a:p>
        </p:txBody>
      </p:sp>
      <p:sp>
        <p:nvSpPr>
          <p:cNvPr id="6" name="TextBox 5"/>
          <p:cNvSpPr txBox="1"/>
          <p:nvPr/>
        </p:nvSpPr>
        <p:spPr>
          <a:xfrm>
            <a:off x="4419600" y="5413176"/>
            <a:ext cx="4419600" cy="646331"/>
          </a:xfrm>
          <a:prstGeom prst="rect">
            <a:avLst/>
          </a:prstGeom>
          <a:noFill/>
        </p:spPr>
        <p:txBody>
          <a:bodyPr wrap="square" rtlCol="0">
            <a:spAutoFit/>
          </a:bodyPr>
          <a:lstStyle/>
          <a:p>
            <a:pPr algn="r"/>
            <a:r>
              <a:rPr lang="en-US" dirty="0"/>
              <a:t>Treating people as individuals is your key to exceptional customer service.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08591268"/>
              </p:ext>
            </p:extLst>
          </p:nvPr>
        </p:nvGraphicFramePr>
        <p:xfrm>
          <a:off x="822325" y="1100138"/>
          <a:ext cx="7521575" cy="3708400"/>
        </p:xfrm>
        <a:graphic>
          <a:graphicData uri="http://schemas.openxmlformats.org/drawingml/2006/table">
            <a:tbl>
              <a:tblPr firstRow="1" bandRow="1">
                <a:tableStyleId>{3B4B98B0-60AC-42C2-AFA5-B58CD77FA1E5}</a:tableStyleId>
              </a:tblPr>
              <a:tblGrid>
                <a:gridCol w="7521575">
                  <a:extLst>
                    <a:ext uri="{9D8B030D-6E8A-4147-A177-3AD203B41FA5}">
                      <a16:colId xmlns:a16="http://schemas.microsoft.com/office/drawing/2014/main" val="20000"/>
                    </a:ext>
                  </a:extLst>
                </a:gridCol>
              </a:tblGrid>
              <a:tr h="370840">
                <a:tc>
                  <a:txBody>
                    <a:bodyPr/>
                    <a:lstStyle/>
                    <a:p>
                      <a:pPr algn="ctr"/>
                      <a:r>
                        <a:rPr lang="en-US" dirty="0"/>
                        <a:t>SOCIALIZER</a:t>
                      </a:r>
                    </a:p>
                  </a:txBody>
                  <a:tcPr/>
                </a:tc>
                <a:extLst>
                  <a:ext uri="{0D108BD9-81ED-4DB2-BD59-A6C34878D82A}">
                    <a16:rowId xmlns:a16="http://schemas.microsoft.com/office/drawing/2014/main" val="10000"/>
                  </a:ext>
                </a:extLst>
              </a:tr>
              <a:tr h="370840">
                <a:tc>
                  <a:txBody>
                    <a:bodyPr/>
                    <a:lstStyle/>
                    <a:p>
                      <a:r>
                        <a:rPr lang="en-US" dirty="0"/>
                        <a:t>Their value to the team:  </a:t>
                      </a:r>
                      <a:r>
                        <a:rPr lang="en-US" dirty="0">
                          <a:solidFill>
                            <a:srgbClr val="FF0000"/>
                          </a:solidFill>
                        </a:rPr>
                        <a:t>Motivation – Ideas</a:t>
                      </a:r>
                    </a:p>
                  </a:txBody>
                  <a:tcPr/>
                </a:tc>
                <a:extLst>
                  <a:ext uri="{0D108BD9-81ED-4DB2-BD59-A6C34878D82A}">
                    <a16:rowId xmlns:a16="http://schemas.microsoft.com/office/drawing/2014/main" val="10001"/>
                  </a:ext>
                </a:extLst>
              </a:tr>
              <a:tr h="370840">
                <a:tc>
                  <a:txBody>
                    <a:bodyPr/>
                    <a:lstStyle/>
                    <a:p>
                      <a:r>
                        <a:rPr lang="en-US" dirty="0"/>
                        <a:t>Phone style:  </a:t>
                      </a:r>
                      <a:r>
                        <a:rPr lang="en-US" dirty="0">
                          <a:solidFill>
                            <a:srgbClr val="FF0000"/>
                          </a:solidFill>
                        </a:rPr>
                        <a:t>Talkative</a:t>
                      </a:r>
                    </a:p>
                  </a:txBody>
                  <a:tcPr/>
                </a:tc>
                <a:extLst>
                  <a:ext uri="{0D108BD9-81ED-4DB2-BD59-A6C34878D82A}">
                    <a16:rowId xmlns:a16="http://schemas.microsoft.com/office/drawing/2014/main" val="10002"/>
                  </a:ext>
                </a:extLst>
              </a:tr>
              <a:tr h="370840">
                <a:tc>
                  <a:txBody>
                    <a:bodyPr/>
                    <a:lstStyle/>
                    <a:p>
                      <a:r>
                        <a:rPr lang="en-US" dirty="0"/>
                        <a:t>Listening style:  </a:t>
                      </a:r>
                      <a:r>
                        <a:rPr lang="en-US" dirty="0">
                          <a:solidFill>
                            <a:srgbClr val="FF0000"/>
                          </a:solidFill>
                        </a:rPr>
                        <a:t>Worst listeners</a:t>
                      </a:r>
                    </a:p>
                  </a:txBody>
                  <a:tcPr/>
                </a:tc>
                <a:extLst>
                  <a:ext uri="{0D108BD9-81ED-4DB2-BD59-A6C34878D82A}">
                    <a16:rowId xmlns:a16="http://schemas.microsoft.com/office/drawing/2014/main" val="10003"/>
                  </a:ext>
                </a:extLst>
              </a:tr>
              <a:tr h="370840">
                <a:tc>
                  <a:txBody>
                    <a:bodyPr/>
                    <a:lstStyle/>
                    <a:p>
                      <a:r>
                        <a:rPr lang="en-US" dirty="0"/>
                        <a:t>Irritated</a:t>
                      </a:r>
                      <a:r>
                        <a:rPr lang="en-US" baseline="0" dirty="0"/>
                        <a:t> by:  </a:t>
                      </a:r>
                      <a:r>
                        <a:rPr lang="en-US" baseline="0" dirty="0">
                          <a:solidFill>
                            <a:srgbClr val="FF0000"/>
                          </a:solidFill>
                        </a:rPr>
                        <a:t>No-one to talk to – Unfriendly people</a:t>
                      </a:r>
                      <a:endParaRPr lang="en-US"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a:t>When</a:t>
                      </a:r>
                      <a:r>
                        <a:rPr lang="en-US" baseline="0" dirty="0"/>
                        <a:t> angry:  </a:t>
                      </a:r>
                      <a:r>
                        <a:rPr lang="en-US" baseline="0" dirty="0">
                          <a:solidFill>
                            <a:srgbClr val="FF0000"/>
                          </a:solidFill>
                        </a:rPr>
                        <a:t>Shows silence – Sarcasm</a:t>
                      </a:r>
                      <a:endParaRPr lang="en-US"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dirty="0"/>
                        <a:t>Directives / Rules:  </a:t>
                      </a:r>
                      <a:r>
                        <a:rPr lang="en-US" dirty="0">
                          <a:solidFill>
                            <a:srgbClr val="FF0000"/>
                          </a:solidFill>
                        </a:rPr>
                        <a:t>Don’t like rules</a:t>
                      </a:r>
                      <a:r>
                        <a:rPr lang="en-US" baseline="0" dirty="0">
                          <a:solidFill>
                            <a:srgbClr val="FF0000"/>
                          </a:solidFill>
                        </a:rPr>
                        <a:t> – should be free</a:t>
                      </a:r>
                      <a:endParaRPr lang="en-US"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dirty="0"/>
                        <a:t>Wants you</a:t>
                      </a:r>
                      <a:r>
                        <a:rPr lang="en-US" baseline="0" dirty="0"/>
                        <a:t> to be:  </a:t>
                      </a:r>
                      <a:r>
                        <a:rPr lang="en-US" baseline="0" dirty="0">
                          <a:solidFill>
                            <a:srgbClr val="FF0000"/>
                          </a:solidFill>
                        </a:rPr>
                        <a:t>Flexible - Options</a:t>
                      </a:r>
                      <a:endParaRPr lang="en-US"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dirty="0"/>
                        <a:t>Worst way to treat them:  </a:t>
                      </a:r>
                      <a:r>
                        <a:rPr lang="en-US" dirty="0">
                          <a:solidFill>
                            <a:srgbClr val="FF0000"/>
                          </a:solidFill>
                        </a:rPr>
                        <a:t>Ignore them</a:t>
                      </a:r>
                    </a:p>
                  </a:txBody>
                  <a:tcPr/>
                </a:tc>
                <a:extLst>
                  <a:ext uri="{0D108BD9-81ED-4DB2-BD59-A6C34878D82A}">
                    <a16:rowId xmlns:a16="http://schemas.microsoft.com/office/drawing/2014/main" val="10008"/>
                  </a:ext>
                </a:extLst>
              </a:tr>
              <a:tr h="370840">
                <a:tc>
                  <a:txBody>
                    <a:bodyPr/>
                    <a:lstStyle/>
                    <a:p>
                      <a:r>
                        <a:rPr lang="en-US" dirty="0"/>
                        <a:t>Possible miss-perception by others:  </a:t>
                      </a:r>
                      <a:r>
                        <a:rPr lang="en-US" dirty="0">
                          <a:solidFill>
                            <a:srgbClr val="FF0000"/>
                          </a:solidFill>
                        </a:rPr>
                        <a:t>Lazy – Flighty – Party animal</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6534138" y="1502022"/>
            <a:ext cx="1866900" cy="1754326"/>
          </a:xfrm>
          <a:prstGeom prst="rect">
            <a:avLst/>
          </a:prstGeom>
          <a:noFill/>
          <a:ln>
            <a:solidFill>
              <a:srgbClr val="FF0000"/>
            </a:solidFill>
          </a:ln>
        </p:spPr>
        <p:txBody>
          <a:bodyPr wrap="square" rtlCol="0">
            <a:spAutoFit/>
          </a:bodyPr>
          <a:lstStyle/>
          <a:p>
            <a:r>
              <a:rPr lang="en-US" sz="1200" i="1" dirty="0">
                <a:solidFill>
                  <a:srgbClr val="FF0000"/>
                </a:solidFill>
              </a:rPr>
              <a:t>Socializer:  This style wants and needs group interaction.  They are very trusting and optimistic.  They are fun to be around, and are excellent motivators.  This style talks the most and can be impulsive.</a:t>
            </a:r>
          </a:p>
        </p:txBody>
      </p:sp>
    </p:spTree>
    <p:extLst>
      <p:ext uri="{BB962C8B-B14F-4D97-AF65-F5344CB8AC3E}">
        <p14:creationId xmlns:p14="http://schemas.microsoft.com/office/powerpoint/2010/main" val="16219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711440" cy="548640"/>
          </a:xfrm>
        </p:spPr>
        <p:txBody>
          <a:bodyPr/>
          <a:lstStyle/>
          <a:p>
            <a:r>
              <a:rPr lang="en-US" dirty="0"/>
              <a:t>Tip #3:  understand communication styles</a:t>
            </a:r>
          </a:p>
        </p:txBody>
      </p:sp>
      <p:sp>
        <p:nvSpPr>
          <p:cNvPr id="4" name="Slide Number Placeholder 3"/>
          <p:cNvSpPr>
            <a:spLocks noGrp="1"/>
          </p:cNvSpPr>
          <p:nvPr>
            <p:ph type="sldNum" sz="quarter" idx="12"/>
          </p:nvPr>
        </p:nvSpPr>
        <p:spPr/>
        <p:txBody>
          <a:bodyPr/>
          <a:lstStyle/>
          <a:p>
            <a:fld id="{F9A6A67C-B9AF-4CA7-95EA-73B53E9C6AFB}" type="slidenum">
              <a:rPr lang="en-US" smtClean="0"/>
              <a:t>11</a:t>
            </a:fld>
            <a:endParaRPr lang="en-US" dirty="0"/>
          </a:p>
        </p:txBody>
      </p:sp>
      <p:sp>
        <p:nvSpPr>
          <p:cNvPr id="5" name="TextBox 4"/>
          <p:cNvSpPr txBox="1"/>
          <p:nvPr/>
        </p:nvSpPr>
        <p:spPr>
          <a:xfrm>
            <a:off x="0" y="5105400"/>
            <a:ext cx="1371600" cy="307777"/>
          </a:xfrm>
          <a:prstGeom prst="rect">
            <a:avLst/>
          </a:prstGeom>
          <a:noFill/>
        </p:spPr>
        <p:txBody>
          <a:bodyPr wrap="square" rtlCol="0">
            <a:spAutoFit/>
          </a:bodyPr>
          <a:lstStyle/>
          <a:p>
            <a:r>
              <a:rPr lang="en-US" sz="1400" dirty="0"/>
              <a:t>Flexibility</a:t>
            </a:r>
          </a:p>
        </p:txBody>
      </p:sp>
      <p:sp>
        <p:nvSpPr>
          <p:cNvPr id="6" name="TextBox 5"/>
          <p:cNvSpPr txBox="1"/>
          <p:nvPr/>
        </p:nvSpPr>
        <p:spPr>
          <a:xfrm>
            <a:off x="4419600" y="5413176"/>
            <a:ext cx="4419600" cy="646331"/>
          </a:xfrm>
          <a:prstGeom prst="rect">
            <a:avLst/>
          </a:prstGeom>
          <a:noFill/>
        </p:spPr>
        <p:txBody>
          <a:bodyPr wrap="square" rtlCol="0">
            <a:spAutoFit/>
          </a:bodyPr>
          <a:lstStyle/>
          <a:p>
            <a:pPr algn="r"/>
            <a:r>
              <a:rPr lang="en-US" dirty="0"/>
              <a:t>Treating people as individuals is your key to exceptional customer service.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81930399"/>
              </p:ext>
            </p:extLst>
          </p:nvPr>
        </p:nvGraphicFramePr>
        <p:xfrm>
          <a:off x="822325" y="1100138"/>
          <a:ext cx="7521575" cy="3708400"/>
        </p:xfrm>
        <a:graphic>
          <a:graphicData uri="http://schemas.openxmlformats.org/drawingml/2006/table">
            <a:tbl>
              <a:tblPr firstRow="1" bandRow="1">
                <a:tableStyleId>{3B4B98B0-60AC-42C2-AFA5-B58CD77FA1E5}</a:tableStyleId>
              </a:tblPr>
              <a:tblGrid>
                <a:gridCol w="7521575">
                  <a:extLst>
                    <a:ext uri="{9D8B030D-6E8A-4147-A177-3AD203B41FA5}">
                      <a16:colId xmlns:a16="http://schemas.microsoft.com/office/drawing/2014/main" val="20000"/>
                    </a:ext>
                  </a:extLst>
                </a:gridCol>
              </a:tblGrid>
              <a:tr h="370840">
                <a:tc>
                  <a:txBody>
                    <a:bodyPr/>
                    <a:lstStyle/>
                    <a:p>
                      <a:pPr algn="ctr"/>
                      <a:r>
                        <a:rPr lang="en-US" dirty="0"/>
                        <a:t>HARMONIZER</a:t>
                      </a:r>
                    </a:p>
                  </a:txBody>
                  <a:tcPr/>
                </a:tc>
                <a:extLst>
                  <a:ext uri="{0D108BD9-81ED-4DB2-BD59-A6C34878D82A}">
                    <a16:rowId xmlns:a16="http://schemas.microsoft.com/office/drawing/2014/main" val="10000"/>
                  </a:ext>
                </a:extLst>
              </a:tr>
              <a:tr h="370840">
                <a:tc>
                  <a:txBody>
                    <a:bodyPr/>
                    <a:lstStyle/>
                    <a:p>
                      <a:r>
                        <a:rPr lang="en-US" dirty="0"/>
                        <a:t>Their value to the team:  </a:t>
                      </a:r>
                      <a:r>
                        <a:rPr lang="en-US" dirty="0">
                          <a:solidFill>
                            <a:srgbClr val="FF0000"/>
                          </a:solidFill>
                        </a:rPr>
                        <a:t>Details – Loyalty</a:t>
                      </a:r>
                    </a:p>
                  </a:txBody>
                  <a:tcPr/>
                </a:tc>
                <a:extLst>
                  <a:ext uri="{0D108BD9-81ED-4DB2-BD59-A6C34878D82A}">
                    <a16:rowId xmlns:a16="http://schemas.microsoft.com/office/drawing/2014/main" val="10001"/>
                  </a:ext>
                </a:extLst>
              </a:tr>
              <a:tr h="370840">
                <a:tc>
                  <a:txBody>
                    <a:bodyPr/>
                    <a:lstStyle/>
                    <a:p>
                      <a:r>
                        <a:rPr lang="en-US" dirty="0"/>
                        <a:t>Phone style:  </a:t>
                      </a:r>
                      <a:r>
                        <a:rPr lang="en-US" dirty="0">
                          <a:solidFill>
                            <a:srgbClr val="FF0000"/>
                          </a:solidFill>
                        </a:rPr>
                        <a:t>Patient – Warm</a:t>
                      </a:r>
                    </a:p>
                  </a:txBody>
                  <a:tcPr/>
                </a:tc>
                <a:extLst>
                  <a:ext uri="{0D108BD9-81ED-4DB2-BD59-A6C34878D82A}">
                    <a16:rowId xmlns:a16="http://schemas.microsoft.com/office/drawing/2014/main" val="10002"/>
                  </a:ext>
                </a:extLst>
              </a:tr>
              <a:tr h="370840">
                <a:tc>
                  <a:txBody>
                    <a:bodyPr/>
                    <a:lstStyle/>
                    <a:p>
                      <a:r>
                        <a:rPr lang="en-US" dirty="0"/>
                        <a:t>Listening style:  </a:t>
                      </a:r>
                      <a:r>
                        <a:rPr lang="en-US" dirty="0">
                          <a:solidFill>
                            <a:srgbClr val="FF0000"/>
                          </a:solidFill>
                        </a:rPr>
                        <a:t>Best listener</a:t>
                      </a:r>
                    </a:p>
                  </a:txBody>
                  <a:tcPr/>
                </a:tc>
                <a:extLst>
                  <a:ext uri="{0D108BD9-81ED-4DB2-BD59-A6C34878D82A}">
                    <a16:rowId xmlns:a16="http://schemas.microsoft.com/office/drawing/2014/main" val="10003"/>
                  </a:ext>
                </a:extLst>
              </a:tr>
              <a:tr h="370840">
                <a:tc>
                  <a:txBody>
                    <a:bodyPr/>
                    <a:lstStyle/>
                    <a:p>
                      <a:r>
                        <a:rPr lang="en-US" dirty="0"/>
                        <a:t>Irritated</a:t>
                      </a:r>
                      <a:r>
                        <a:rPr lang="en-US" baseline="0" dirty="0"/>
                        <a:t> by:  </a:t>
                      </a:r>
                      <a:r>
                        <a:rPr lang="en-US" baseline="0" dirty="0">
                          <a:solidFill>
                            <a:srgbClr val="FF0000"/>
                          </a:solidFill>
                        </a:rPr>
                        <a:t>Confrontation – Change</a:t>
                      </a:r>
                      <a:endParaRPr lang="en-US"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a:t>When</a:t>
                      </a:r>
                      <a:r>
                        <a:rPr lang="en-US" baseline="0" dirty="0"/>
                        <a:t> angry:  </a:t>
                      </a:r>
                      <a:r>
                        <a:rPr lang="en-US" baseline="0" dirty="0">
                          <a:solidFill>
                            <a:srgbClr val="FF0000"/>
                          </a:solidFill>
                        </a:rPr>
                        <a:t>You won’t know if their angry</a:t>
                      </a:r>
                      <a:endParaRPr lang="en-US"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dirty="0"/>
                        <a:t>Directives / Rules:  </a:t>
                      </a:r>
                      <a:r>
                        <a:rPr lang="en-US" dirty="0">
                          <a:solidFill>
                            <a:srgbClr val="FF0000"/>
                          </a:solidFill>
                        </a:rPr>
                        <a:t>Loves rules –</a:t>
                      </a:r>
                      <a:r>
                        <a:rPr lang="en-US" baseline="0" dirty="0">
                          <a:solidFill>
                            <a:srgbClr val="FF0000"/>
                          </a:solidFill>
                        </a:rPr>
                        <a:t> Needs stability</a:t>
                      </a:r>
                      <a:endParaRPr lang="en-US"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dirty="0"/>
                        <a:t>Wants you</a:t>
                      </a:r>
                      <a:r>
                        <a:rPr lang="en-US" baseline="0" dirty="0"/>
                        <a:t> to be:  Fair – </a:t>
                      </a:r>
                      <a:r>
                        <a:rPr lang="en-US" baseline="0" dirty="0">
                          <a:solidFill>
                            <a:srgbClr val="FF0000"/>
                          </a:solidFill>
                        </a:rPr>
                        <a:t>Respectful</a:t>
                      </a:r>
                      <a:endParaRPr lang="en-US"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dirty="0"/>
                        <a:t>Worst way to treat them:  </a:t>
                      </a:r>
                      <a:r>
                        <a:rPr lang="en-US" dirty="0">
                          <a:solidFill>
                            <a:srgbClr val="FF0000"/>
                          </a:solidFill>
                        </a:rPr>
                        <a:t>Be obnoxious – Argue</a:t>
                      </a:r>
                    </a:p>
                  </a:txBody>
                  <a:tcPr/>
                </a:tc>
                <a:extLst>
                  <a:ext uri="{0D108BD9-81ED-4DB2-BD59-A6C34878D82A}">
                    <a16:rowId xmlns:a16="http://schemas.microsoft.com/office/drawing/2014/main" val="10008"/>
                  </a:ext>
                </a:extLst>
              </a:tr>
              <a:tr h="370840">
                <a:tc>
                  <a:txBody>
                    <a:bodyPr/>
                    <a:lstStyle/>
                    <a:p>
                      <a:r>
                        <a:rPr lang="en-US" dirty="0"/>
                        <a:t>Possible miss-perception by others:  </a:t>
                      </a:r>
                      <a:r>
                        <a:rPr lang="en-US" dirty="0">
                          <a:solidFill>
                            <a:srgbClr val="FF0000"/>
                          </a:solidFill>
                        </a:rPr>
                        <a:t>No backbone – Not smart</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6534138" y="1502022"/>
            <a:ext cx="1866900" cy="1754326"/>
          </a:xfrm>
          <a:prstGeom prst="rect">
            <a:avLst/>
          </a:prstGeom>
          <a:noFill/>
          <a:ln>
            <a:solidFill>
              <a:srgbClr val="FF0000"/>
            </a:solidFill>
          </a:ln>
        </p:spPr>
        <p:txBody>
          <a:bodyPr wrap="square" rtlCol="0">
            <a:spAutoFit/>
          </a:bodyPr>
          <a:lstStyle/>
          <a:p>
            <a:r>
              <a:rPr lang="en-US" sz="1200" i="1" dirty="0">
                <a:solidFill>
                  <a:srgbClr val="FF0000"/>
                </a:solidFill>
              </a:rPr>
              <a:t>Harmonizer:  This style has strong attachments to family and friends.  They are very slow to change their loyalties.  They blend the best with all of the other styles.  Under stress this style can become very passive.</a:t>
            </a:r>
          </a:p>
        </p:txBody>
      </p:sp>
    </p:spTree>
    <p:extLst>
      <p:ext uri="{BB962C8B-B14F-4D97-AF65-F5344CB8AC3E}">
        <p14:creationId xmlns:p14="http://schemas.microsoft.com/office/powerpoint/2010/main" val="357324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711440" cy="548640"/>
          </a:xfrm>
        </p:spPr>
        <p:txBody>
          <a:bodyPr/>
          <a:lstStyle/>
          <a:p>
            <a:r>
              <a:rPr lang="en-US" dirty="0"/>
              <a:t>Tip #3:  understand communication styles</a:t>
            </a:r>
          </a:p>
        </p:txBody>
      </p:sp>
      <p:sp>
        <p:nvSpPr>
          <p:cNvPr id="4" name="Slide Number Placeholder 3"/>
          <p:cNvSpPr>
            <a:spLocks noGrp="1"/>
          </p:cNvSpPr>
          <p:nvPr>
            <p:ph type="sldNum" sz="quarter" idx="12"/>
          </p:nvPr>
        </p:nvSpPr>
        <p:spPr/>
        <p:txBody>
          <a:bodyPr/>
          <a:lstStyle/>
          <a:p>
            <a:fld id="{F9A6A67C-B9AF-4CA7-95EA-73B53E9C6AFB}" type="slidenum">
              <a:rPr lang="en-US" smtClean="0"/>
              <a:t>12</a:t>
            </a:fld>
            <a:endParaRPr lang="en-US" dirty="0"/>
          </a:p>
        </p:txBody>
      </p:sp>
      <p:sp>
        <p:nvSpPr>
          <p:cNvPr id="5" name="TextBox 4"/>
          <p:cNvSpPr txBox="1"/>
          <p:nvPr/>
        </p:nvSpPr>
        <p:spPr>
          <a:xfrm>
            <a:off x="0" y="5105400"/>
            <a:ext cx="1371600" cy="307777"/>
          </a:xfrm>
          <a:prstGeom prst="rect">
            <a:avLst/>
          </a:prstGeom>
          <a:noFill/>
        </p:spPr>
        <p:txBody>
          <a:bodyPr wrap="square" rtlCol="0">
            <a:spAutoFit/>
          </a:bodyPr>
          <a:lstStyle/>
          <a:p>
            <a:r>
              <a:rPr lang="en-US" sz="1400" dirty="0"/>
              <a:t>Flexibility</a:t>
            </a:r>
          </a:p>
        </p:txBody>
      </p:sp>
      <p:sp>
        <p:nvSpPr>
          <p:cNvPr id="6" name="TextBox 5"/>
          <p:cNvSpPr txBox="1"/>
          <p:nvPr/>
        </p:nvSpPr>
        <p:spPr>
          <a:xfrm>
            <a:off x="4419600" y="5413176"/>
            <a:ext cx="4419600" cy="646331"/>
          </a:xfrm>
          <a:prstGeom prst="rect">
            <a:avLst/>
          </a:prstGeom>
          <a:noFill/>
        </p:spPr>
        <p:txBody>
          <a:bodyPr wrap="square" rtlCol="0">
            <a:spAutoFit/>
          </a:bodyPr>
          <a:lstStyle/>
          <a:p>
            <a:pPr algn="r"/>
            <a:r>
              <a:rPr lang="en-US" dirty="0"/>
              <a:t>Treating people as individuals is your key to exceptional customer service.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5768018"/>
              </p:ext>
            </p:extLst>
          </p:nvPr>
        </p:nvGraphicFramePr>
        <p:xfrm>
          <a:off x="822325" y="1100138"/>
          <a:ext cx="7521575" cy="3708400"/>
        </p:xfrm>
        <a:graphic>
          <a:graphicData uri="http://schemas.openxmlformats.org/drawingml/2006/table">
            <a:tbl>
              <a:tblPr firstRow="1" bandRow="1">
                <a:tableStyleId>{3B4B98B0-60AC-42C2-AFA5-B58CD77FA1E5}</a:tableStyleId>
              </a:tblPr>
              <a:tblGrid>
                <a:gridCol w="7521575">
                  <a:extLst>
                    <a:ext uri="{9D8B030D-6E8A-4147-A177-3AD203B41FA5}">
                      <a16:colId xmlns:a16="http://schemas.microsoft.com/office/drawing/2014/main" val="20000"/>
                    </a:ext>
                  </a:extLst>
                </a:gridCol>
              </a:tblGrid>
              <a:tr h="370840">
                <a:tc>
                  <a:txBody>
                    <a:bodyPr/>
                    <a:lstStyle/>
                    <a:p>
                      <a:pPr algn="ctr"/>
                      <a:r>
                        <a:rPr lang="en-US" dirty="0"/>
                        <a:t>THINKER</a:t>
                      </a:r>
                    </a:p>
                  </a:txBody>
                  <a:tcPr/>
                </a:tc>
                <a:extLst>
                  <a:ext uri="{0D108BD9-81ED-4DB2-BD59-A6C34878D82A}">
                    <a16:rowId xmlns:a16="http://schemas.microsoft.com/office/drawing/2014/main" val="10000"/>
                  </a:ext>
                </a:extLst>
              </a:tr>
              <a:tr h="370840">
                <a:tc>
                  <a:txBody>
                    <a:bodyPr/>
                    <a:lstStyle/>
                    <a:p>
                      <a:r>
                        <a:rPr lang="en-US" dirty="0"/>
                        <a:t>Their value to the team:  </a:t>
                      </a:r>
                      <a:r>
                        <a:rPr lang="en-US" dirty="0">
                          <a:solidFill>
                            <a:srgbClr val="FF0000"/>
                          </a:solidFill>
                        </a:rPr>
                        <a:t>Details – Accuracy</a:t>
                      </a:r>
                    </a:p>
                  </a:txBody>
                  <a:tcPr/>
                </a:tc>
                <a:extLst>
                  <a:ext uri="{0D108BD9-81ED-4DB2-BD59-A6C34878D82A}">
                    <a16:rowId xmlns:a16="http://schemas.microsoft.com/office/drawing/2014/main" val="10001"/>
                  </a:ext>
                </a:extLst>
              </a:tr>
              <a:tr h="370840">
                <a:tc>
                  <a:txBody>
                    <a:bodyPr/>
                    <a:lstStyle/>
                    <a:p>
                      <a:r>
                        <a:rPr lang="en-US" dirty="0"/>
                        <a:t>Phone style:  </a:t>
                      </a:r>
                      <a:r>
                        <a:rPr lang="en-US" dirty="0">
                          <a:solidFill>
                            <a:srgbClr val="FF0000"/>
                          </a:solidFill>
                        </a:rPr>
                        <a:t>Direct – Formal</a:t>
                      </a:r>
                    </a:p>
                  </a:txBody>
                  <a:tcPr/>
                </a:tc>
                <a:extLst>
                  <a:ext uri="{0D108BD9-81ED-4DB2-BD59-A6C34878D82A}">
                    <a16:rowId xmlns:a16="http://schemas.microsoft.com/office/drawing/2014/main" val="10002"/>
                  </a:ext>
                </a:extLst>
              </a:tr>
              <a:tr h="370840">
                <a:tc>
                  <a:txBody>
                    <a:bodyPr/>
                    <a:lstStyle/>
                    <a:p>
                      <a:r>
                        <a:rPr lang="en-US" dirty="0"/>
                        <a:t>Listening style:  </a:t>
                      </a:r>
                      <a:r>
                        <a:rPr lang="en-US" dirty="0">
                          <a:solidFill>
                            <a:srgbClr val="FF0000"/>
                          </a:solidFill>
                        </a:rPr>
                        <a:t>Good – Strong</a:t>
                      </a:r>
                      <a:r>
                        <a:rPr lang="en-US" baseline="0" dirty="0">
                          <a:solidFill>
                            <a:srgbClr val="FF0000"/>
                          </a:solidFill>
                        </a:rPr>
                        <a:t> basis with details &amp; facts</a:t>
                      </a:r>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dirty="0"/>
                        <a:t>Irritated</a:t>
                      </a:r>
                      <a:r>
                        <a:rPr lang="en-US" baseline="0" dirty="0"/>
                        <a:t> by:  </a:t>
                      </a:r>
                      <a:r>
                        <a:rPr lang="en-US" baseline="0" dirty="0">
                          <a:solidFill>
                            <a:srgbClr val="FF0000"/>
                          </a:solidFill>
                        </a:rPr>
                        <a:t>Assumptions – Ciaos –Dis-organization</a:t>
                      </a:r>
                      <a:endParaRPr lang="en-US"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a:t>When</a:t>
                      </a:r>
                      <a:r>
                        <a:rPr lang="en-US" baseline="0" dirty="0"/>
                        <a:t> angry:  </a:t>
                      </a:r>
                      <a:r>
                        <a:rPr lang="en-US" baseline="0" dirty="0">
                          <a:solidFill>
                            <a:srgbClr val="FF0000"/>
                          </a:solidFill>
                        </a:rPr>
                        <a:t>You won’t know if they are angry</a:t>
                      </a:r>
                      <a:endParaRPr lang="en-US"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dirty="0"/>
                        <a:t>Directives / Rules:  </a:t>
                      </a:r>
                      <a:r>
                        <a:rPr lang="en-US" dirty="0">
                          <a:solidFill>
                            <a:srgbClr val="FF0000"/>
                          </a:solidFill>
                        </a:rPr>
                        <a:t>Loves rules – Organizer</a:t>
                      </a:r>
                    </a:p>
                  </a:txBody>
                  <a:tcPr/>
                </a:tc>
                <a:extLst>
                  <a:ext uri="{0D108BD9-81ED-4DB2-BD59-A6C34878D82A}">
                    <a16:rowId xmlns:a16="http://schemas.microsoft.com/office/drawing/2014/main" val="10006"/>
                  </a:ext>
                </a:extLst>
              </a:tr>
              <a:tr h="370840">
                <a:tc>
                  <a:txBody>
                    <a:bodyPr/>
                    <a:lstStyle/>
                    <a:p>
                      <a:r>
                        <a:rPr lang="en-US" dirty="0"/>
                        <a:t>Wants you</a:t>
                      </a:r>
                      <a:r>
                        <a:rPr lang="en-US" baseline="0" dirty="0"/>
                        <a:t> to be:  </a:t>
                      </a:r>
                      <a:r>
                        <a:rPr lang="en-US" baseline="0" dirty="0">
                          <a:solidFill>
                            <a:srgbClr val="FF0000"/>
                          </a:solidFill>
                        </a:rPr>
                        <a:t>Organized – Factual – Correct</a:t>
                      </a:r>
                      <a:endParaRPr lang="en-US"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dirty="0"/>
                        <a:t>Worst way to treat them:  </a:t>
                      </a:r>
                      <a:r>
                        <a:rPr lang="en-US" dirty="0">
                          <a:solidFill>
                            <a:srgbClr val="FF0000"/>
                          </a:solidFill>
                        </a:rPr>
                        <a:t>Talk down – Criticism</a:t>
                      </a:r>
                    </a:p>
                  </a:txBody>
                  <a:tcPr/>
                </a:tc>
                <a:extLst>
                  <a:ext uri="{0D108BD9-81ED-4DB2-BD59-A6C34878D82A}">
                    <a16:rowId xmlns:a16="http://schemas.microsoft.com/office/drawing/2014/main" val="10008"/>
                  </a:ext>
                </a:extLst>
              </a:tr>
              <a:tr h="370840">
                <a:tc>
                  <a:txBody>
                    <a:bodyPr/>
                    <a:lstStyle/>
                    <a:p>
                      <a:r>
                        <a:rPr lang="en-US" dirty="0"/>
                        <a:t>Possible miss-perception by others:  </a:t>
                      </a:r>
                      <a:r>
                        <a:rPr lang="en-US" dirty="0">
                          <a:solidFill>
                            <a:srgbClr val="FF0000"/>
                          </a:solidFill>
                        </a:rPr>
                        <a:t>Loners</a:t>
                      </a:r>
                      <a:r>
                        <a:rPr lang="en-US" baseline="0" dirty="0">
                          <a:solidFill>
                            <a:srgbClr val="FF0000"/>
                          </a:solidFill>
                        </a:rPr>
                        <a:t> – cold – Know it all's</a:t>
                      </a:r>
                      <a:endParaRPr lang="en-US"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6534138" y="1502022"/>
            <a:ext cx="1866900" cy="2308324"/>
          </a:xfrm>
          <a:prstGeom prst="rect">
            <a:avLst/>
          </a:prstGeom>
          <a:noFill/>
          <a:ln>
            <a:solidFill>
              <a:srgbClr val="FF0000"/>
            </a:solidFill>
          </a:ln>
        </p:spPr>
        <p:txBody>
          <a:bodyPr wrap="square" rtlCol="0">
            <a:spAutoFit/>
          </a:bodyPr>
          <a:lstStyle/>
          <a:p>
            <a:r>
              <a:rPr lang="en-US" sz="1200" i="1" dirty="0">
                <a:solidFill>
                  <a:srgbClr val="FF0000"/>
                </a:solidFill>
              </a:rPr>
              <a:t>Thinker:  This style believes in and follows rules.  They like systems, predictability, tradition and quality control.  They trust people the least and are the most private.  They like back-up data and do not like to make mistakes.  They take criticism of their work personally.</a:t>
            </a:r>
          </a:p>
        </p:txBody>
      </p:sp>
    </p:spTree>
    <p:extLst>
      <p:ext uri="{BB962C8B-B14F-4D97-AF65-F5344CB8AC3E}">
        <p14:creationId xmlns:p14="http://schemas.microsoft.com/office/powerpoint/2010/main" val="153942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20940" cy="548640"/>
          </a:xfrm>
        </p:spPr>
        <p:txBody>
          <a:bodyPr/>
          <a:lstStyle/>
          <a:p>
            <a:r>
              <a:rPr lang="en-US" dirty="0"/>
              <a:t>Tip #4:  Demonstrate Active listening</a:t>
            </a:r>
          </a:p>
        </p:txBody>
      </p:sp>
      <p:sp>
        <p:nvSpPr>
          <p:cNvPr id="3" name="Content Placeholder 2"/>
          <p:cNvSpPr>
            <a:spLocks noGrp="1"/>
          </p:cNvSpPr>
          <p:nvPr>
            <p:ph idx="1"/>
          </p:nvPr>
        </p:nvSpPr>
        <p:spPr>
          <a:xfrm>
            <a:off x="685799" y="990600"/>
            <a:ext cx="8247185" cy="4038600"/>
          </a:xfrm>
        </p:spPr>
        <p:txBody>
          <a:bodyPr>
            <a:noAutofit/>
          </a:bodyPr>
          <a:lstStyle/>
          <a:p>
            <a:r>
              <a:rPr lang="en-US" sz="2000" i="1" u="sng" dirty="0"/>
              <a:t>7 Reasons we don’t hear the message:</a:t>
            </a:r>
          </a:p>
          <a:p>
            <a:pPr>
              <a:buFont typeface="+mj-lt"/>
              <a:buAutoNum type="arabicPeriod"/>
            </a:pPr>
            <a:r>
              <a:rPr lang="en-US" sz="2000" b="0" dirty="0"/>
              <a:t>Preoccupied with personal issues</a:t>
            </a:r>
          </a:p>
          <a:p>
            <a:pPr>
              <a:buFont typeface="+mj-lt"/>
              <a:buAutoNum type="arabicPeriod"/>
            </a:pPr>
            <a:r>
              <a:rPr lang="en-US" sz="2000" b="0" dirty="0"/>
              <a:t>Preoccupied with job</a:t>
            </a:r>
          </a:p>
          <a:p>
            <a:pPr>
              <a:buFont typeface="+mj-lt"/>
              <a:buAutoNum type="arabicPeriod"/>
            </a:pPr>
            <a:r>
              <a:rPr lang="en-US" sz="2000" b="0" dirty="0"/>
              <a:t>Stressed out</a:t>
            </a:r>
          </a:p>
          <a:p>
            <a:pPr>
              <a:buFont typeface="+mj-lt"/>
              <a:buAutoNum type="arabicPeriod"/>
            </a:pPr>
            <a:r>
              <a:rPr lang="en-US" sz="2000" b="0" dirty="0"/>
              <a:t>Ill / sick</a:t>
            </a:r>
          </a:p>
          <a:p>
            <a:pPr>
              <a:buFont typeface="+mj-lt"/>
              <a:buAutoNum type="arabicPeriod"/>
            </a:pPr>
            <a:r>
              <a:rPr lang="en-US" sz="2000" b="0" dirty="0"/>
              <a:t>Disinterested</a:t>
            </a:r>
          </a:p>
          <a:p>
            <a:pPr>
              <a:buFont typeface="+mj-lt"/>
              <a:buAutoNum type="arabicPeriod"/>
            </a:pPr>
            <a:r>
              <a:rPr lang="en-US" sz="2000" b="0" dirty="0"/>
              <a:t>Distractions (noise, environment, phone, co-workers)</a:t>
            </a:r>
          </a:p>
          <a:p>
            <a:pPr>
              <a:buFont typeface="+mj-lt"/>
              <a:buAutoNum type="arabicPeriod"/>
            </a:pPr>
            <a:r>
              <a:rPr lang="en-US" sz="2000" b="0" dirty="0"/>
              <a:t>Lack of knowledge</a:t>
            </a:r>
          </a:p>
          <a:p>
            <a:pPr marL="0" indent="0" algn="ctr"/>
            <a:endParaRPr lang="en-US" sz="1400" dirty="0">
              <a:solidFill>
                <a:schemeClr val="accent2"/>
              </a:solidFill>
            </a:endParaRPr>
          </a:p>
          <a:p>
            <a:pPr marL="0" indent="0" algn="ctr"/>
            <a:r>
              <a:rPr lang="en-US" sz="1800" dirty="0">
                <a:solidFill>
                  <a:schemeClr val="accent2"/>
                </a:solidFill>
              </a:rPr>
              <a:t>Can you think of anything else that could affect how you hear the message?</a:t>
            </a:r>
          </a:p>
        </p:txBody>
      </p:sp>
      <p:sp>
        <p:nvSpPr>
          <p:cNvPr id="4" name="Slide Number Placeholder 3"/>
          <p:cNvSpPr>
            <a:spLocks noGrp="1"/>
          </p:cNvSpPr>
          <p:nvPr>
            <p:ph type="sldNum" sz="quarter" idx="12"/>
          </p:nvPr>
        </p:nvSpPr>
        <p:spPr/>
        <p:txBody>
          <a:bodyPr/>
          <a:lstStyle/>
          <a:p>
            <a:fld id="{F9A6A67C-B9AF-4CA7-95EA-73B53E9C6AFB}" type="slidenum">
              <a:rPr lang="en-US" smtClean="0"/>
              <a:t>13</a:t>
            </a:fld>
            <a:endParaRPr lang="en-US" dirty="0"/>
          </a:p>
        </p:txBody>
      </p:sp>
      <p:sp>
        <p:nvSpPr>
          <p:cNvPr id="5" name="TextBox 4"/>
          <p:cNvSpPr txBox="1"/>
          <p:nvPr/>
        </p:nvSpPr>
        <p:spPr>
          <a:xfrm>
            <a:off x="3141785" y="5334000"/>
            <a:ext cx="5791200" cy="923330"/>
          </a:xfrm>
          <a:prstGeom prst="rect">
            <a:avLst/>
          </a:prstGeom>
          <a:noFill/>
        </p:spPr>
        <p:txBody>
          <a:bodyPr wrap="square" rtlCol="0">
            <a:spAutoFit/>
          </a:bodyPr>
          <a:lstStyle/>
          <a:p>
            <a:pPr algn="r"/>
            <a:r>
              <a:rPr lang="en-US" dirty="0"/>
              <a:t>“Big people monopolize the listening.  Small people monopolize the talking.” – David Schwartz</a:t>
            </a:r>
          </a:p>
          <a:p>
            <a:endParaRPr lang="en-US" dirty="0"/>
          </a:p>
        </p:txBody>
      </p:sp>
      <p:sp>
        <p:nvSpPr>
          <p:cNvPr id="6" name="TextBox 5"/>
          <p:cNvSpPr txBox="1"/>
          <p:nvPr/>
        </p:nvSpPr>
        <p:spPr>
          <a:xfrm>
            <a:off x="0" y="5105400"/>
            <a:ext cx="1371600" cy="307777"/>
          </a:xfrm>
          <a:prstGeom prst="rect">
            <a:avLst/>
          </a:prstGeom>
          <a:noFill/>
        </p:spPr>
        <p:txBody>
          <a:bodyPr wrap="square" rtlCol="0">
            <a:spAutoFit/>
          </a:bodyPr>
          <a:lstStyle/>
          <a:p>
            <a:r>
              <a:rPr lang="en-US" sz="1400" dirty="0"/>
              <a:t>Accuracy</a:t>
            </a:r>
          </a:p>
        </p:txBody>
      </p:sp>
    </p:spTree>
    <p:extLst>
      <p:ext uri="{BB962C8B-B14F-4D97-AF65-F5344CB8AC3E}">
        <p14:creationId xmlns:p14="http://schemas.microsoft.com/office/powerpoint/2010/main" val="319113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22960" y="1325880"/>
            <a:ext cx="3681984" cy="4008120"/>
          </a:xfrm>
        </p:spPr>
        <p:txBody>
          <a:bodyPr>
            <a:normAutofit fontScale="70000" lnSpcReduction="20000"/>
          </a:bodyPr>
          <a:lstStyle/>
          <a:p>
            <a:pPr marL="514350" indent="-514350">
              <a:buFont typeface="+mj-lt"/>
              <a:buAutoNum type="arabicPeriod"/>
            </a:pPr>
            <a:r>
              <a:rPr lang="en-US" b="0" dirty="0"/>
              <a:t>Focus your attention</a:t>
            </a:r>
          </a:p>
          <a:p>
            <a:pPr marL="514350" indent="-514350">
              <a:buFont typeface="+mj-lt"/>
              <a:buAutoNum type="arabicPeriod"/>
            </a:pPr>
            <a:r>
              <a:rPr lang="en-US" b="0" dirty="0"/>
              <a:t>Do not interrupt</a:t>
            </a:r>
          </a:p>
          <a:p>
            <a:pPr marL="514350" indent="-514350">
              <a:buFont typeface="+mj-lt"/>
              <a:buAutoNum type="arabicPeriod"/>
            </a:pPr>
            <a:r>
              <a:rPr lang="en-US" b="0" dirty="0"/>
              <a:t>Let them finish</a:t>
            </a:r>
          </a:p>
          <a:p>
            <a:pPr marL="514350" indent="-514350">
              <a:buFont typeface="+mj-lt"/>
              <a:buAutoNum type="arabicPeriod"/>
            </a:pPr>
            <a:r>
              <a:rPr lang="en-US" b="0" dirty="0"/>
              <a:t>Do not put words in their mouth</a:t>
            </a:r>
          </a:p>
          <a:p>
            <a:pPr marL="514350" indent="-514350">
              <a:buFont typeface="+mj-lt"/>
              <a:buAutoNum type="arabicPeriod"/>
            </a:pPr>
            <a:r>
              <a:rPr lang="en-US" b="0" dirty="0"/>
              <a:t>Focus on main points</a:t>
            </a:r>
          </a:p>
          <a:p>
            <a:pPr marL="514350" indent="-514350">
              <a:buFont typeface="+mj-lt"/>
              <a:buAutoNum type="arabicPeriod"/>
            </a:pPr>
            <a:r>
              <a:rPr lang="en-US" b="0" dirty="0"/>
              <a:t>Take a few notes if possible</a:t>
            </a:r>
          </a:p>
          <a:p>
            <a:pPr marL="514350" indent="-514350">
              <a:buFont typeface="+mj-lt"/>
              <a:buAutoNum type="arabicPeriod"/>
            </a:pPr>
            <a:r>
              <a:rPr lang="en-US" b="0" dirty="0"/>
              <a:t>Sit squarely postured</a:t>
            </a:r>
          </a:p>
          <a:p>
            <a:pPr marL="514350" indent="-514350">
              <a:buFont typeface="+mj-lt"/>
              <a:buAutoNum type="arabicPeriod"/>
            </a:pPr>
            <a:r>
              <a:rPr lang="en-US" b="0" dirty="0"/>
              <a:t>Do not let personal feelings interfere</a:t>
            </a:r>
          </a:p>
        </p:txBody>
      </p:sp>
      <p:sp>
        <p:nvSpPr>
          <p:cNvPr id="7" name="Content Placeholder 6"/>
          <p:cNvSpPr>
            <a:spLocks noGrp="1"/>
          </p:cNvSpPr>
          <p:nvPr>
            <p:ph sz="half" idx="2"/>
          </p:nvPr>
        </p:nvSpPr>
        <p:spPr>
          <a:xfrm>
            <a:off x="4700015" y="1325880"/>
            <a:ext cx="3898663" cy="4008120"/>
          </a:xfrm>
        </p:spPr>
        <p:txBody>
          <a:bodyPr>
            <a:normAutofit fontScale="70000" lnSpcReduction="20000"/>
          </a:bodyPr>
          <a:lstStyle/>
          <a:p>
            <a:pPr marL="514350" indent="-514350">
              <a:buAutoNum type="arabicPeriod" startAt="9"/>
            </a:pPr>
            <a:r>
              <a:rPr lang="en-US" b="0" dirty="0"/>
              <a:t>Ignore “loaded words or statements”	</a:t>
            </a:r>
          </a:p>
          <a:p>
            <a:pPr marL="514350" indent="-514350">
              <a:buAutoNum type="arabicPeriod" startAt="10"/>
            </a:pPr>
            <a:r>
              <a:rPr lang="en-US" b="0" dirty="0"/>
              <a:t>Ask them to slow down, if necessary</a:t>
            </a:r>
          </a:p>
          <a:p>
            <a:pPr marL="514350" indent="-514350">
              <a:buAutoNum type="arabicPeriod" startAt="10"/>
            </a:pPr>
            <a:r>
              <a:rPr lang="en-US" b="0" dirty="0"/>
              <a:t>Naïve listening (play dumb)</a:t>
            </a:r>
          </a:p>
          <a:p>
            <a:pPr marL="514350" indent="-514350">
              <a:buAutoNum type="arabicPeriod" startAt="10"/>
            </a:pPr>
            <a:r>
              <a:rPr lang="en-US" b="0" dirty="0"/>
              <a:t>Verbal attending</a:t>
            </a:r>
          </a:p>
          <a:p>
            <a:pPr marL="514350" indent="-514350">
              <a:buAutoNum type="arabicPeriod" startAt="10"/>
            </a:pPr>
            <a:r>
              <a:rPr lang="en-US" b="0" dirty="0"/>
              <a:t>Ask questions </a:t>
            </a:r>
          </a:p>
          <a:p>
            <a:pPr marL="514350" indent="-514350">
              <a:buAutoNum type="arabicPeriod" startAt="10"/>
            </a:pPr>
            <a:r>
              <a:rPr lang="en-US" b="0" dirty="0"/>
              <a:t>Listen for emotion</a:t>
            </a:r>
          </a:p>
          <a:p>
            <a:pPr marL="514350" indent="-514350">
              <a:buAutoNum type="arabicPeriod" startAt="10"/>
            </a:pPr>
            <a:r>
              <a:rPr lang="en-US" b="0" dirty="0"/>
              <a:t>Don’t let emotion shake you</a:t>
            </a:r>
          </a:p>
          <a:p>
            <a:pPr marL="514350" indent="-514350">
              <a:buAutoNum type="arabicPeriod" startAt="10"/>
            </a:pPr>
            <a:r>
              <a:rPr lang="en-US" b="0" dirty="0"/>
              <a:t>Paraphrase (use your own words) </a:t>
            </a:r>
            <a:r>
              <a:rPr lang="en-US" dirty="0"/>
              <a:t>*</a:t>
            </a:r>
          </a:p>
        </p:txBody>
      </p:sp>
      <p:sp>
        <p:nvSpPr>
          <p:cNvPr id="4" name="Slide Number Placeholder 3"/>
          <p:cNvSpPr>
            <a:spLocks noGrp="1"/>
          </p:cNvSpPr>
          <p:nvPr>
            <p:ph type="sldNum" sz="quarter" idx="12"/>
          </p:nvPr>
        </p:nvSpPr>
        <p:spPr/>
        <p:txBody>
          <a:bodyPr/>
          <a:lstStyle/>
          <a:p>
            <a:fld id="{F9A6A67C-B9AF-4CA7-95EA-73B53E9C6AFB}" type="slidenum">
              <a:rPr lang="en-US" smtClean="0"/>
              <a:t>14</a:t>
            </a:fld>
            <a:endParaRPr lang="en-US" dirty="0"/>
          </a:p>
        </p:txBody>
      </p:sp>
      <p:sp>
        <p:nvSpPr>
          <p:cNvPr id="8" name="Title 1"/>
          <p:cNvSpPr>
            <a:spLocks noGrp="1"/>
          </p:cNvSpPr>
          <p:nvPr>
            <p:ph type="title"/>
          </p:nvPr>
        </p:nvSpPr>
        <p:spPr>
          <a:xfrm>
            <a:off x="838200" y="152400"/>
            <a:ext cx="7520940" cy="548640"/>
          </a:xfrm>
        </p:spPr>
        <p:txBody>
          <a:bodyPr/>
          <a:lstStyle/>
          <a:p>
            <a:r>
              <a:rPr lang="en-US" dirty="0"/>
              <a:t>Tip #4:  Demonstrate Active listening</a:t>
            </a:r>
          </a:p>
        </p:txBody>
      </p:sp>
      <p:sp>
        <p:nvSpPr>
          <p:cNvPr id="9" name="Rectangle 8"/>
          <p:cNvSpPr/>
          <p:nvPr/>
        </p:nvSpPr>
        <p:spPr>
          <a:xfrm>
            <a:off x="2514600" y="762000"/>
            <a:ext cx="3785075" cy="461665"/>
          </a:xfrm>
          <a:prstGeom prst="rect">
            <a:avLst/>
          </a:prstGeom>
        </p:spPr>
        <p:txBody>
          <a:bodyPr wrap="none">
            <a:spAutoFit/>
          </a:bodyPr>
          <a:lstStyle/>
          <a:p>
            <a:r>
              <a:rPr lang="en-US" sz="2400" b="1" i="1" u="sng" dirty="0">
                <a:solidFill>
                  <a:schemeClr val="accent2"/>
                </a:solidFill>
              </a:rPr>
              <a:t>16  Active Listening  Habits:</a:t>
            </a:r>
          </a:p>
        </p:txBody>
      </p:sp>
      <p:sp>
        <p:nvSpPr>
          <p:cNvPr id="10" name="TextBox 9"/>
          <p:cNvSpPr txBox="1"/>
          <p:nvPr/>
        </p:nvSpPr>
        <p:spPr>
          <a:xfrm>
            <a:off x="4350343" y="6260068"/>
            <a:ext cx="3898663" cy="369332"/>
          </a:xfrm>
          <a:prstGeom prst="rect">
            <a:avLst/>
          </a:prstGeom>
          <a:noFill/>
        </p:spPr>
        <p:txBody>
          <a:bodyPr wrap="square" rtlCol="0">
            <a:spAutoFit/>
          </a:bodyPr>
          <a:lstStyle/>
          <a:p>
            <a:r>
              <a:rPr lang="en-US" b="1" dirty="0"/>
              <a:t>*</a:t>
            </a:r>
            <a:r>
              <a:rPr lang="en-US" dirty="0"/>
              <a:t>  Fastest way to good listening skills</a:t>
            </a:r>
          </a:p>
        </p:txBody>
      </p:sp>
      <p:sp>
        <p:nvSpPr>
          <p:cNvPr id="11" name="TextBox 10"/>
          <p:cNvSpPr txBox="1"/>
          <p:nvPr/>
        </p:nvSpPr>
        <p:spPr>
          <a:xfrm>
            <a:off x="0" y="5105400"/>
            <a:ext cx="1371600" cy="307777"/>
          </a:xfrm>
          <a:prstGeom prst="rect">
            <a:avLst/>
          </a:prstGeom>
          <a:noFill/>
        </p:spPr>
        <p:txBody>
          <a:bodyPr wrap="square" rtlCol="0">
            <a:spAutoFit/>
          </a:bodyPr>
          <a:lstStyle/>
          <a:p>
            <a:r>
              <a:rPr lang="en-US" sz="1400" dirty="0"/>
              <a:t>Accuracy</a:t>
            </a:r>
          </a:p>
        </p:txBody>
      </p:sp>
    </p:spTree>
    <p:extLst>
      <p:ext uri="{BB962C8B-B14F-4D97-AF65-F5344CB8AC3E}">
        <p14:creationId xmlns:p14="http://schemas.microsoft.com/office/powerpoint/2010/main" val="127120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097280"/>
            <a:ext cx="4587240" cy="3627120"/>
          </a:xfrm>
        </p:spPr>
        <p:txBody>
          <a:bodyPr>
            <a:normAutofit/>
          </a:bodyPr>
          <a:lstStyle/>
          <a:p>
            <a:pPr marL="514350" indent="-514350">
              <a:buFont typeface="+mj-lt"/>
              <a:buAutoNum type="arabicPeriod"/>
            </a:pPr>
            <a:r>
              <a:rPr lang="en-US" sz="2000" b="0" dirty="0"/>
              <a:t>Negative / uncaring attitude</a:t>
            </a:r>
          </a:p>
          <a:p>
            <a:pPr marL="514350" indent="-514350">
              <a:buFont typeface="+mj-lt"/>
              <a:buAutoNum type="arabicPeriod"/>
            </a:pPr>
            <a:r>
              <a:rPr lang="en-US" sz="2000" b="0" dirty="0"/>
              <a:t>No knowledge, or “no one is here right now that can help you”</a:t>
            </a:r>
          </a:p>
          <a:p>
            <a:pPr marL="514350" indent="-514350">
              <a:buFont typeface="+mj-lt"/>
              <a:buAutoNum type="arabicPeriod"/>
            </a:pPr>
            <a:r>
              <a:rPr lang="en-US" sz="2000" b="0" dirty="0"/>
              <a:t>Making excuses</a:t>
            </a:r>
          </a:p>
          <a:p>
            <a:pPr marL="514350" indent="-514350">
              <a:buFont typeface="+mj-lt"/>
              <a:buAutoNum type="arabicPeriod"/>
            </a:pPr>
            <a:r>
              <a:rPr lang="en-US" sz="2000" b="0" dirty="0"/>
              <a:t>The transfer syndrome</a:t>
            </a:r>
          </a:p>
          <a:p>
            <a:pPr marL="514350" indent="-514350">
              <a:buFont typeface="+mj-lt"/>
              <a:buAutoNum type="arabicPeriod"/>
            </a:pPr>
            <a:r>
              <a:rPr lang="en-US" sz="2000" b="0" dirty="0"/>
              <a:t>Making promises for others</a:t>
            </a:r>
          </a:p>
          <a:p>
            <a:pPr marL="514350" indent="-514350">
              <a:buFont typeface="+mj-lt"/>
              <a:buAutoNum type="arabicPeriod"/>
            </a:pPr>
            <a:r>
              <a:rPr lang="en-US" sz="2000" b="0" dirty="0"/>
              <a:t>Sarcastic or negative voice tone</a:t>
            </a:r>
          </a:p>
        </p:txBody>
      </p:sp>
      <p:sp>
        <p:nvSpPr>
          <p:cNvPr id="6" name="Content Placeholder 5"/>
          <p:cNvSpPr>
            <a:spLocks noGrp="1"/>
          </p:cNvSpPr>
          <p:nvPr>
            <p:ph sz="half" idx="2"/>
          </p:nvPr>
        </p:nvSpPr>
        <p:spPr>
          <a:xfrm>
            <a:off x="5462016" y="1097280"/>
            <a:ext cx="3377184" cy="3703320"/>
          </a:xfrm>
        </p:spPr>
        <p:txBody>
          <a:bodyPr>
            <a:normAutofit/>
          </a:bodyPr>
          <a:lstStyle/>
          <a:p>
            <a:pPr marL="514350" indent="-514350">
              <a:buAutoNum type="arabicPeriod" startAt="7"/>
            </a:pPr>
            <a:r>
              <a:rPr lang="en-US" sz="2000" b="0" dirty="0"/>
              <a:t>Speaker Phone</a:t>
            </a:r>
          </a:p>
          <a:p>
            <a:pPr marL="514350" indent="-514350">
              <a:buAutoNum type="arabicPeriod" startAt="7"/>
            </a:pPr>
            <a:r>
              <a:rPr lang="en-US" sz="2000" b="0" dirty="0"/>
              <a:t>Long holds</a:t>
            </a:r>
          </a:p>
          <a:p>
            <a:pPr marL="514350" indent="-514350">
              <a:buAutoNum type="arabicPeriod" startAt="7"/>
            </a:pPr>
            <a:r>
              <a:rPr lang="en-US" sz="2000" b="0" dirty="0"/>
              <a:t>Call ME Back</a:t>
            </a:r>
          </a:p>
          <a:p>
            <a:pPr marL="514350" indent="-514350">
              <a:buAutoNum type="arabicPeriod" startAt="7"/>
            </a:pPr>
            <a:r>
              <a:rPr lang="en-US" sz="2000" b="0" dirty="0"/>
              <a:t>Unreturned calls</a:t>
            </a:r>
          </a:p>
          <a:p>
            <a:pPr marL="514350" indent="-514350">
              <a:buAutoNum type="arabicPeriod" startAt="7"/>
            </a:pPr>
            <a:r>
              <a:rPr lang="en-US" sz="2000" b="0" dirty="0"/>
              <a:t>No authority</a:t>
            </a:r>
          </a:p>
          <a:p>
            <a:pPr marL="514350" indent="-514350">
              <a:buAutoNum type="arabicPeriod" startAt="7"/>
            </a:pPr>
            <a:r>
              <a:rPr lang="en-US" sz="2000" b="0" dirty="0"/>
              <a:t>No follow through</a:t>
            </a:r>
          </a:p>
        </p:txBody>
      </p:sp>
      <p:sp>
        <p:nvSpPr>
          <p:cNvPr id="4" name="Slide Number Placeholder 3"/>
          <p:cNvSpPr>
            <a:spLocks noGrp="1"/>
          </p:cNvSpPr>
          <p:nvPr>
            <p:ph type="sldNum" sz="quarter" idx="12"/>
          </p:nvPr>
        </p:nvSpPr>
        <p:spPr/>
        <p:txBody>
          <a:bodyPr/>
          <a:lstStyle/>
          <a:p>
            <a:fld id="{F9A6A67C-B9AF-4CA7-95EA-73B53E9C6AFB}" type="slidenum">
              <a:rPr lang="en-US" smtClean="0"/>
              <a:t>15</a:t>
            </a:fld>
            <a:endParaRPr lang="en-US" dirty="0"/>
          </a:p>
        </p:txBody>
      </p:sp>
      <p:sp>
        <p:nvSpPr>
          <p:cNvPr id="2" name="Title 1"/>
          <p:cNvSpPr>
            <a:spLocks noGrp="1"/>
          </p:cNvSpPr>
          <p:nvPr>
            <p:ph type="title"/>
          </p:nvPr>
        </p:nvSpPr>
        <p:spPr>
          <a:xfrm>
            <a:off x="838200" y="152400"/>
            <a:ext cx="7520940" cy="548640"/>
          </a:xfrm>
        </p:spPr>
        <p:txBody>
          <a:bodyPr/>
          <a:lstStyle/>
          <a:p>
            <a:r>
              <a:rPr lang="en-US" dirty="0"/>
              <a:t>Tip #5:  positive telephone techniques</a:t>
            </a:r>
          </a:p>
        </p:txBody>
      </p:sp>
      <p:sp>
        <p:nvSpPr>
          <p:cNvPr id="7" name="Rectangle 6"/>
          <p:cNvSpPr/>
          <p:nvPr/>
        </p:nvSpPr>
        <p:spPr>
          <a:xfrm>
            <a:off x="2895600" y="681335"/>
            <a:ext cx="3045514" cy="461665"/>
          </a:xfrm>
          <a:prstGeom prst="rect">
            <a:avLst/>
          </a:prstGeom>
        </p:spPr>
        <p:txBody>
          <a:bodyPr wrap="none">
            <a:spAutoFit/>
          </a:bodyPr>
          <a:lstStyle/>
          <a:p>
            <a:r>
              <a:rPr lang="en-US" sz="2400" b="1" i="1" u="sng" dirty="0">
                <a:solidFill>
                  <a:schemeClr val="accent2"/>
                </a:solidFill>
              </a:rPr>
              <a:t>12 Telephone Taboos:</a:t>
            </a:r>
          </a:p>
        </p:txBody>
      </p:sp>
      <p:sp>
        <p:nvSpPr>
          <p:cNvPr id="8" name="TextBox 7"/>
          <p:cNvSpPr txBox="1"/>
          <p:nvPr/>
        </p:nvSpPr>
        <p:spPr>
          <a:xfrm>
            <a:off x="1143000" y="4038600"/>
            <a:ext cx="6934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Check your voice quality</a:t>
            </a:r>
          </a:p>
          <a:p>
            <a:pPr algn="ctr"/>
            <a:r>
              <a:rPr lang="en-US" b="1" u="sng" dirty="0"/>
              <a:t>Critique yourself:</a:t>
            </a:r>
            <a:r>
              <a:rPr lang="en-US" b="1" dirty="0"/>
              <a:t>  </a:t>
            </a:r>
            <a:r>
              <a:rPr lang="en-US" dirty="0"/>
              <a:t>Ask, “If I heard this voice on the telephone, </a:t>
            </a:r>
          </a:p>
          <a:p>
            <a:pPr algn="ctr"/>
            <a:r>
              <a:rPr lang="en-US" dirty="0"/>
              <a:t>what impression(s) would I have.”</a:t>
            </a:r>
          </a:p>
        </p:txBody>
      </p:sp>
      <p:sp>
        <p:nvSpPr>
          <p:cNvPr id="9" name="TextBox 8"/>
          <p:cNvSpPr txBox="1"/>
          <p:nvPr/>
        </p:nvSpPr>
        <p:spPr>
          <a:xfrm>
            <a:off x="3807514" y="5410200"/>
            <a:ext cx="4267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Group exercise:  </a:t>
            </a:r>
            <a:r>
              <a:rPr lang="en-US" dirty="0"/>
              <a:t>Check for others energy, speed, pitch, volume, and number and length of pauses</a:t>
            </a:r>
          </a:p>
        </p:txBody>
      </p:sp>
      <p:sp>
        <p:nvSpPr>
          <p:cNvPr id="10" name="TextBox 9"/>
          <p:cNvSpPr txBox="1"/>
          <p:nvPr/>
        </p:nvSpPr>
        <p:spPr>
          <a:xfrm>
            <a:off x="0" y="5105400"/>
            <a:ext cx="1524000" cy="307777"/>
          </a:xfrm>
          <a:prstGeom prst="rect">
            <a:avLst/>
          </a:prstGeom>
          <a:noFill/>
        </p:spPr>
        <p:txBody>
          <a:bodyPr wrap="square" rtlCol="0">
            <a:spAutoFit/>
          </a:bodyPr>
          <a:lstStyle/>
          <a:p>
            <a:r>
              <a:rPr lang="en-US" sz="1400" dirty="0"/>
              <a:t>Responsiveness</a:t>
            </a:r>
          </a:p>
        </p:txBody>
      </p:sp>
    </p:spTree>
    <p:extLst>
      <p:ext uri="{BB962C8B-B14F-4D97-AF65-F5344CB8AC3E}">
        <p14:creationId xmlns:p14="http://schemas.microsoft.com/office/powerpoint/2010/main" val="4328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20940" cy="548640"/>
          </a:xfrm>
        </p:spPr>
        <p:txBody>
          <a:bodyPr/>
          <a:lstStyle/>
          <a:p>
            <a:r>
              <a:rPr lang="en-US" dirty="0"/>
              <a:t>Tip #6:  utilize word power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2254651"/>
              </p:ext>
            </p:extLst>
          </p:nvPr>
        </p:nvGraphicFramePr>
        <p:xfrm>
          <a:off x="838200" y="838200"/>
          <a:ext cx="7467599" cy="3702168"/>
        </p:xfrm>
        <a:graphic>
          <a:graphicData uri="http://schemas.openxmlformats.org/drawingml/2006/table">
            <a:tbl>
              <a:tblPr firstRow="1" bandRow="1">
                <a:tableStyleId>{5DA37D80-6434-44D0-A028-1B22A696006F}</a:tableStyleId>
              </a:tblPr>
              <a:tblGrid>
                <a:gridCol w="3810000">
                  <a:extLst>
                    <a:ext uri="{9D8B030D-6E8A-4147-A177-3AD203B41FA5}">
                      <a16:colId xmlns:a16="http://schemas.microsoft.com/office/drawing/2014/main" val="20000"/>
                    </a:ext>
                  </a:extLst>
                </a:gridCol>
                <a:gridCol w="3657599">
                  <a:extLst>
                    <a:ext uri="{9D8B030D-6E8A-4147-A177-3AD203B41FA5}">
                      <a16:colId xmlns:a16="http://schemas.microsoft.com/office/drawing/2014/main" val="20001"/>
                    </a:ext>
                  </a:extLst>
                </a:gridCol>
              </a:tblGrid>
              <a:tr h="413828">
                <a:tc>
                  <a:txBody>
                    <a:bodyPr/>
                    <a:lstStyle/>
                    <a:p>
                      <a:r>
                        <a:rPr lang="en-US" dirty="0"/>
                        <a:t>Stay Away</a:t>
                      </a:r>
                      <a:r>
                        <a:rPr lang="en-US" baseline="0" dirty="0"/>
                        <a:t> From:</a:t>
                      </a:r>
                      <a:endParaRPr lang="en-US" dirty="0"/>
                    </a:p>
                  </a:txBody>
                  <a:tcPr/>
                </a:tc>
                <a:tc>
                  <a:txBody>
                    <a:bodyPr/>
                    <a:lstStyle/>
                    <a:p>
                      <a:r>
                        <a:rPr lang="en-US" dirty="0"/>
                        <a:t>Restate:</a:t>
                      </a:r>
                    </a:p>
                  </a:txBody>
                  <a:tcPr/>
                </a:tc>
                <a:extLst>
                  <a:ext uri="{0D108BD9-81ED-4DB2-BD59-A6C34878D82A}">
                    <a16:rowId xmlns:a16="http://schemas.microsoft.com/office/drawing/2014/main" val="10000"/>
                  </a:ext>
                </a:extLst>
              </a:tr>
              <a:tr h="413828">
                <a:tc>
                  <a:txBody>
                    <a:bodyPr/>
                    <a:lstStyle/>
                    <a:p>
                      <a:r>
                        <a:rPr lang="en-US" dirty="0"/>
                        <a:t>Problem</a:t>
                      </a:r>
                      <a:endParaRPr lang="en-US" b="0" dirty="0"/>
                    </a:p>
                  </a:txBody>
                  <a:tcPr/>
                </a:tc>
                <a:tc>
                  <a:txBody>
                    <a:bodyPr/>
                    <a:lstStyle/>
                    <a:p>
                      <a:r>
                        <a:rPr lang="en-US" dirty="0">
                          <a:solidFill>
                            <a:srgbClr val="FF0000"/>
                          </a:solidFill>
                        </a:rPr>
                        <a:t>Issue – Concern</a:t>
                      </a:r>
                      <a:r>
                        <a:rPr lang="en-US" baseline="0" dirty="0">
                          <a:solidFill>
                            <a:srgbClr val="FF0000"/>
                          </a:solidFill>
                        </a:rPr>
                        <a:t> – Situation</a:t>
                      </a:r>
                      <a:endParaRPr lang="en-US" dirty="0">
                        <a:solidFill>
                          <a:srgbClr val="FF0000"/>
                        </a:solidFill>
                      </a:endParaRPr>
                    </a:p>
                  </a:txBody>
                  <a:tcPr/>
                </a:tc>
                <a:extLst>
                  <a:ext uri="{0D108BD9-81ED-4DB2-BD59-A6C34878D82A}">
                    <a16:rowId xmlns:a16="http://schemas.microsoft.com/office/drawing/2014/main" val="10001"/>
                  </a:ext>
                </a:extLst>
              </a:tr>
              <a:tr h="391544">
                <a:tc>
                  <a:txBody>
                    <a:bodyPr/>
                    <a:lstStyle/>
                    <a:p>
                      <a:r>
                        <a:rPr lang="en-US" dirty="0"/>
                        <a:t>Unfortunately, I can’t, No</a:t>
                      </a:r>
                      <a:endParaRPr lang="en-US" b="0" dirty="0"/>
                    </a:p>
                  </a:txBody>
                  <a:tcPr/>
                </a:tc>
                <a:tc>
                  <a:txBody>
                    <a:bodyPr/>
                    <a:lstStyle/>
                    <a:p>
                      <a:r>
                        <a:rPr lang="en-US" dirty="0">
                          <a:solidFill>
                            <a:srgbClr val="FF0000"/>
                          </a:solidFill>
                        </a:rPr>
                        <a:t>What I will do / What you can do is</a:t>
                      </a:r>
                    </a:p>
                  </a:txBody>
                  <a:tcPr/>
                </a:tc>
                <a:extLst>
                  <a:ext uri="{0D108BD9-81ED-4DB2-BD59-A6C34878D82A}">
                    <a16:rowId xmlns:a16="http://schemas.microsoft.com/office/drawing/2014/main" val="10002"/>
                  </a:ext>
                </a:extLst>
              </a:tr>
              <a:tr h="413828">
                <a:tc>
                  <a:txBody>
                    <a:bodyPr/>
                    <a:lstStyle/>
                    <a:p>
                      <a:r>
                        <a:rPr lang="en-US" dirty="0"/>
                        <a:t>You</a:t>
                      </a:r>
                      <a:r>
                        <a:rPr lang="en-US" baseline="0" dirty="0"/>
                        <a:t> have to</a:t>
                      </a:r>
                      <a:endParaRPr lang="en-US" b="0" dirty="0"/>
                    </a:p>
                  </a:txBody>
                  <a:tcPr/>
                </a:tc>
                <a:tc>
                  <a:txBody>
                    <a:bodyPr/>
                    <a:lstStyle/>
                    <a:p>
                      <a:r>
                        <a:rPr lang="en-US" dirty="0">
                          <a:solidFill>
                            <a:srgbClr val="FF0000"/>
                          </a:solidFill>
                        </a:rPr>
                        <a:t>Would it be possible if you</a:t>
                      </a:r>
                    </a:p>
                  </a:txBody>
                  <a:tcPr/>
                </a:tc>
                <a:extLst>
                  <a:ext uri="{0D108BD9-81ED-4DB2-BD59-A6C34878D82A}">
                    <a16:rowId xmlns:a16="http://schemas.microsoft.com/office/drawing/2014/main" val="10003"/>
                  </a:ext>
                </a:extLst>
              </a:tr>
              <a:tr h="413828">
                <a:tc>
                  <a:txBody>
                    <a:bodyPr/>
                    <a:lstStyle/>
                    <a:p>
                      <a:r>
                        <a:rPr lang="en-US" dirty="0"/>
                        <a:t>Terms of endearment </a:t>
                      </a:r>
                      <a:r>
                        <a:rPr lang="en-US" sz="1600" dirty="0">
                          <a:solidFill>
                            <a:srgbClr val="FF0000"/>
                          </a:solidFill>
                        </a:rPr>
                        <a:t>(honey, sweetie)</a:t>
                      </a:r>
                      <a:endParaRPr lang="en-US" b="0" dirty="0">
                        <a:solidFill>
                          <a:srgbClr val="FF0000"/>
                        </a:solidFill>
                      </a:endParaRPr>
                    </a:p>
                  </a:txBody>
                  <a:tcPr/>
                </a:tc>
                <a:tc>
                  <a:txBody>
                    <a:bodyPr/>
                    <a:lstStyle/>
                    <a:p>
                      <a:r>
                        <a:rPr lang="en-US" dirty="0">
                          <a:solidFill>
                            <a:srgbClr val="FF0000"/>
                          </a:solidFill>
                        </a:rPr>
                        <a:t>Proper Name</a:t>
                      </a:r>
                    </a:p>
                  </a:txBody>
                  <a:tcPr/>
                </a:tc>
                <a:extLst>
                  <a:ext uri="{0D108BD9-81ED-4DB2-BD59-A6C34878D82A}">
                    <a16:rowId xmlns:a16="http://schemas.microsoft.com/office/drawing/2014/main" val="10004"/>
                  </a:ext>
                </a:extLst>
              </a:tr>
              <a:tr h="413828">
                <a:tc>
                  <a:txBody>
                    <a:bodyPr/>
                    <a:lstStyle/>
                    <a:p>
                      <a:r>
                        <a:rPr lang="en-US" dirty="0"/>
                        <a:t>I’m sorry </a:t>
                      </a:r>
                      <a:endParaRPr lang="en-US" b="0" dirty="0"/>
                    </a:p>
                  </a:txBody>
                  <a:tcPr/>
                </a:tc>
                <a:tc>
                  <a:txBody>
                    <a:bodyPr/>
                    <a:lstStyle/>
                    <a:p>
                      <a:r>
                        <a:rPr lang="en-US" dirty="0">
                          <a:solidFill>
                            <a:srgbClr val="FF0000"/>
                          </a:solidFill>
                        </a:rPr>
                        <a:t>I apologize – don’t over apologize</a:t>
                      </a:r>
                    </a:p>
                  </a:txBody>
                  <a:tcPr/>
                </a:tc>
                <a:extLst>
                  <a:ext uri="{0D108BD9-81ED-4DB2-BD59-A6C34878D82A}">
                    <a16:rowId xmlns:a16="http://schemas.microsoft.com/office/drawing/2014/main" val="10005"/>
                  </a:ext>
                </a:extLst>
              </a:tr>
              <a:tr h="413828">
                <a:tc>
                  <a:txBody>
                    <a:bodyPr/>
                    <a:lstStyle/>
                    <a:p>
                      <a:r>
                        <a:rPr lang="en-US" dirty="0"/>
                        <a:t>Calm</a:t>
                      </a:r>
                      <a:r>
                        <a:rPr lang="en-US" baseline="0" dirty="0"/>
                        <a:t> down</a:t>
                      </a:r>
                      <a:endParaRPr lang="en-US" b="0" dirty="0"/>
                    </a:p>
                  </a:txBody>
                  <a:tcPr/>
                </a:tc>
                <a:tc>
                  <a:txBody>
                    <a:bodyPr/>
                    <a:lstStyle/>
                    <a:p>
                      <a:r>
                        <a:rPr lang="en-US" dirty="0">
                          <a:solidFill>
                            <a:srgbClr val="FF0000"/>
                          </a:solidFill>
                        </a:rPr>
                        <a:t>Take note – understand</a:t>
                      </a:r>
                    </a:p>
                  </a:txBody>
                  <a:tcPr/>
                </a:tc>
                <a:extLst>
                  <a:ext uri="{0D108BD9-81ED-4DB2-BD59-A6C34878D82A}">
                    <a16:rowId xmlns:a16="http://schemas.microsoft.com/office/drawing/2014/main" val="10006"/>
                  </a:ext>
                </a:extLst>
              </a:tr>
              <a:tr h="413828">
                <a:tc>
                  <a:txBody>
                    <a:bodyPr/>
                    <a:lstStyle/>
                    <a:p>
                      <a:r>
                        <a:rPr lang="en-US" dirty="0"/>
                        <a:t>I can’t / I’ll try</a:t>
                      </a:r>
                      <a:endParaRPr lang="en-US" b="0" dirty="0"/>
                    </a:p>
                  </a:txBody>
                  <a:tcPr/>
                </a:tc>
                <a:tc>
                  <a:txBody>
                    <a:bodyPr/>
                    <a:lstStyle/>
                    <a:p>
                      <a:r>
                        <a:rPr lang="en-US" dirty="0">
                          <a:solidFill>
                            <a:srgbClr val="FF0000"/>
                          </a:solidFill>
                        </a:rPr>
                        <a:t>Here is what I can do</a:t>
                      </a:r>
                    </a:p>
                  </a:txBody>
                  <a:tcPr/>
                </a:tc>
                <a:extLst>
                  <a:ext uri="{0D108BD9-81ED-4DB2-BD59-A6C34878D82A}">
                    <a16:rowId xmlns:a16="http://schemas.microsoft.com/office/drawing/2014/main" val="10007"/>
                  </a:ext>
                </a:extLst>
              </a:tr>
              <a:tr h="413828">
                <a:tc>
                  <a:txBody>
                    <a:bodyPr/>
                    <a:lstStyle/>
                    <a:p>
                      <a:r>
                        <a:rPr lang="en-US" dirty="0"/>
                        <a:t>That’s</a:t>
                      </a:r>
                      <a:r>
                        <a:rPr lang="en-US" baseline="0" dirty="0"/>
                        <a:t> fine, BUT</a:t>
                      </a:r>
                      <a:endParaRPr lang="en-US" b="0" dirty="0"/>
                    </a:p>
                  </a:txBody>
                  <a:tcPr/>
                </a:tc>
                <a:tc>
                  <a:txBody>
                    <a:bodyPr/>
                    <a:lstStyle/>
                    <a:p>
                      <a:r>
                        <a:rPr lang="en-US" dirty="0">
                          <a:solidFill>
                            <a:srgbClr val="FF0000"/>
                          </a:solidFill>
                        </a:rPr>
                        <a:t>That’s fine;</a:t>
                      </a:r>
                      <a:r>
                        <a:rPr lang="en-US" baseline="0" dirty="0">
                          <a:solidFill>
                            <a:srgbClr val="FF0000"/>
                          </a:solidFill>
                        </a:rPr>
                        <a:t> </a:t>
                      </a:r>
                      <a:r>
                        <a:rPr lang="en-US" b="1" u="sng" baseline="0" dirty="0">
                          <a:solidFill>
                            <a:srgbClr val="FF0000"/>
                          </a:solidFill>
                        </a:rPr>
                        <a:t>and</a:t>
                      </a:r>
                      <a:r>
                        <a:rPr lang="en-US" baseline="0" dirty="0">
                          <a:solidFill>
                            <a:srgbClr val="FF0000"/>
                          </a:solidFill>
                        </a:rPr>
                        <a:t>; limit conjunctives</a:t>
                      </a:r>
                      <a:endParaRPr lang="en-US"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F9A6A67C-B9AF-4CA7-95EA-73B53E9C6AFB}" type="slidenum">
              <a:rPr lang="en-US" smtClean="0"/>
              <a:t>16</a:t>
            </a:fld>
            <a:endParaRPr lang="en-US" dirty="0"/>
          </a:p>
        </p:txBody>
      </p:sp>
      <p:sp>
        <p:nvSpPr>
          <p:cNvPr id="6" name="TextBox 5"/>
          <p:cNvSpPr txBox="1"/>
          <p:nvPr/>
        </p:nvSpPr>
        <p:spPr>
          <a:xfrm>
            <a:off x="2057400" y="4648200"/>
            <a:ext cx="5257800" cy="369332"/>
          </a:xfrm>
          <a:prstGeom prst="rect">
            <a:avLst/>
          </a:prstGeom>
          <a:noFill/>
        </p:spPr>
        <p:txBody>
          <a:bodyPr wrap="square" rtlCol="0">
            <a:spAutoFit/>
          </a:bodyPr>
          <a:lstStyle/>
          <a:p>
            <a:r>
              <a:rPr lang="en-US" dirty="0"/>
              <a:t>Avoid Robotronics:  No Problem and Have a nice day</a:t>
            </a:r>
          </a:p>
        </p:txBody>
      </p:sp>
      <p:sp>
        <p:nvSpPr>
          <p:cNvPr id="8" name="TextBox 7"/>
          <p:cNvSpPr txBox="1"/>
          <p:nvPr/>
        </p:nvSpPr>
        <p:spPr>
          <a:xfrm>
            <a:off x="0" y="5105400"/>
            <a:ext cx="1371600" cy="523220"/>
          </a:xfrm>
          <a:prstGeom prst="rect">
            <a:avLst/>
          </a:prstGeom>
          <a:noFill/>
        </p:spPr>
        <p:txBody>
          <a:bodyPr wrap="square" rtlCol="0">
            <a:spAutoFit/>
          </a:bodyPr>
          <a:lstStyle/>
          <a:p>
            <a:r>
              <a:rPr lang="en-US" sz="1400" dirty="0"/>
              <a:t>Trust &amp; Sincerity</a:t>
            </a:r>
          </a:p>
        </p:txBody>
      </p:sp>
    </p:spTree>
    <p:extLst>
      <p:ext uri="{BB962C8B-B14F-4D97-AF65-F5344CB8AC3E}">
        <p14:creationId xmlns:p14="http://schemas.microsoft.com/office/powerpoint/2010/main" val="401712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20940" cy="548640"/>
          </a:xfrm>
        </p:spPr>
        <p:txBody>
          <a:bodyPr/>
          <a:lstStyle/>
          <a:p>
            <a:r>
              <a:rPr lang="en-US" dirty="0"/>
              <a:t>Tip #6:  utilize word power</a:t>
            </a:r>
          </a:p>
        </p:txBody>
      </p:sp>
      <p:sp>
        <p:nvSpPr>
          <p:cNvPr id="4" name="Slide Number Placeholder 3"/>
          <p:cNvSpPr>
            <a:spLocks noGrp="1"/>
          </p:cNvSpPr>
          <p:nvPr>
            <p:ph type="sldNum" sz="quarter" idx="12"/>
          </p:nvPr>
        </p:nvSpPr>
        <p:spPr/>
        <p:txBody>
          <a:bodyPr/>
          <a:lstStyle/>
          <a:p>
            <a:fld id="{F9A6A67C-B9AF-4CA7-95EA-73B53E9C6AFB}" type="slidenum">
              <a:rPr lang="en-US" smtClean="0"/>
              <a:t>17</a:t>
            </a:fld>
            <a:endParaRPr lang="en-US" dirty="0"/>
          </a:p>
        </p:txBody>
      </p:sp>
      <p:sp>
        <p:nvSpPr>
          <p:cNvPr id="3" name="Content Placeholder 2"/>
          <p:cNvSpPr>
            <a:spLocks noGrp="1"/>
          </p:cNvSpPr>
          <p:nvPr>
            <p:ph idx="1"/>
          </p:nvPr>
        </p:nvSpPr>
        <p:spPr>
          <a:xfrm>
            <a:off x="609600" y="722338"/>
            <a:ext cx="8305800" cy="4535462"/>
          </a:xfrm>
        </p:spPr>
        <p:txBody>
          <a:bodyPr>
            <a:normAutofit lnSpcReduction="10000"/>
          </a:bodyPr>
          <a:lstStyle/>
          <a:p>
            <a:r>
              <a:rPr lang="en-US" sz="2000" u="sng" dirty="0"/>
              <a:t>What your customer likes to hear:</a:t>
            </a:r>
          </a:p>
          <a:p>
            <a:pPr marL="285750" indent="-285750">
              <a:buFont typeface="Arial" panose="020B0604020202020204" pitchFamily="34" charset="0"/>
              <a:buChar char="•"/>
            </a:pPr>
            <a:r>
              <a:rPr lang="en-US" sz="2000" b="0" dirty="0"/>
              <a:t>Thank you for letting me know</a:t>
            </a:r>
          </a:p>
          <a:p>
            <a:pPr marL="285750" indent="-285750">
              <a:buFont typeface="Arial" panose="020B0604020202020204" pitchFamily="34" charset="0"/>
              <a:buChar char="•"/>
            </a:pPr>
            <a:r>
              <a:rPr lang="en-US" sz="2000" b="0" dirty="0"/>
              <a:t>Thank you for calling this to our attention</a:t>
            </a:r>
          </a:p>
          <a:p>
            <a:pPr marL="285750" indent="-285750">
              <a:buFont typeface="Arial" panose="020B0604020202020204" pitchFamily="34" charset="0"/>
              <a:buChar char="•"/>
            </a:pPr>
            <a:r>
              <a:rPr lang="en-US" sz="2000" b="0" dirty="0"/>
              <a:t>Thank you for your patience</a:t>
            </a:r>
          </a:p>
          <a:p>
            <a:pPr marL="285750" indent="-285750">
              <a:buFont typeface="Arial" panose="020B0604020202020204" pitchFamily="34" charset="0"/>
              <a:buChar char="•"/>
            </a:pPr>
            <a:r>
              <a:rPr lang="en-US" sz="2000" b="0" dirty="0"/>
              <a:t>Let me take some notes about what needs to be done</a:t>
            </a:r>
          </a:p>
          <a:p>
            <a:pPr marL="285750" indent="-285750">
              <a:buFont typeface="Arial" panose="020B0604020202020204" pitchFamily="34" charset="0"/>
              <a:buChar char="•"/>
            </a:pPr>
            <a:r>
              <a:rPr lang="en-US" sz="2000" b="0" dirty="0"/>
              <a:t>I will be happy to assist you</a:t>
            </a:r>
          </a:p>
          <a:p>
            <a:endParaRPr lang="en-US" sz="2000" u="sng" dirty="0"/>
          </a:p>
          <a:p>
            <a:r>
              <a:rPr lang="en-US" sz="2000" u="sng" dirty="0"/>
              <a:t>Give your customers a personal commitment:</a:t>
            </a:r>
          </a:p>
          <a:p>
            <a:pPr>
              <a:buFont typeface="Arial" panose="020B0604020202020204" pitchFamily="34" charset="0"/>
              <a:buChar char="•"/>
            </a:pPr>
            <a:r>
              <a:rPr lang="en-US" sz="2000" b="0" dirty="0"/>
              <a:t>I will take personal responsibility for seeing that this is handled, and I’ll get back to you by ______.  (Under Promise, Over Deliver)</a:t>
            </a:r>
          </a:p>
          <a:p>
            <a:pPr>
              <a:buFont typeface="Arial" panose="020B0604020202020204" pitchFamily="34" charset="0"/>
              <a:buChar char="•"/>
            </a:pPr>
            <a:r>
              <a:rPr lang="en-US" sz="2000" b="0" dirty="0"/>
              <a:t>I have to do more research to get you that information, Mrs. Smith.  I will call you back this afternoon by 3:00, OK?  (Under Promise, Over Deliver)</a:t>
            </a:r>
          </a:p>
        </p:txBody>
      </p:sp>
      <p:sp>
        <p:nvSpPr>
          <p:cNvPr id="8" name="TextBox 7"/>
          <p:cNvSpPr txBox="1"/>
          <p:nvPr/>
        </p:nvSpPr>
        <p:spPr>
          <a:xfrm>
            <a:off x="3124200" y="5367010"/>
            <a:ext cx="5791200" cy="738664"/>
          </a:xfrm>
          <a:prstGeom prst="rect">
            <a:avLst/>
          </a:prstGeom>
          <a:noFill/>
        </p:spPr>
        <p:txBody>
          <a:bodyPr wrap="square" rtlCol="0">
            <a:spAutoFit/>
          </a:bodyPr>
          <a:lstStyle/>
          <a:p>
            <a:r>
              <a:rPr lang="en-US" sz="1400" dirty="0"/>
              <a:t>Remember:  When you have proposed an action of any kind to a customer, follow it up in an e-mail.  This is documentation that alleviates mistakes and makes the customer feel important.  </a:t>
            </a:r>
          </a:p>
        </p:txBody>
      </p:sp>
      <p:sp>
        <p:nvSpPr>
          <p:cNvPr id="9" name="TextBox 8"/>
          <p:cNvSpPr txBox="1"/>
          <p:nvPr/>
        </p:nvSpPr>
        <p:spPr>
          <a:xfrm>
            <a:off x="0" y="5105400"/>
            <a:ext cx="1371600" cy="523220"/>
          </a:xfrm>
          <a:prstGeom prst="rect">
            <a:avLst/>
          </a:prstGeom>
          <a:noFill/>
        </p:spPr>
        <p:txBody>
          <a:bodyPr wrap="square" rtlCol="0">
            <a:spAutoFit/>
          </a:bodyPr>
          <a:lstStyle/>
          <a:p>
            <a:r>
              <a:rPr lang="en-US" sz="1400" dirty="0"/>
              <a:t>Trust &amp; Sincerity</a:t>
            </a:r>
          </a:p>
        </p:txBody>
      </p:sp>
      <p:sp>
        <p:nvSpPr>
          <p:cNvPr id="5" name="TextBox 4">
            <a:extLst>
              <a:ext uri="{FF2B5EF4-FFF2-40B4-BE49-F238E27FC236}">
                <a16:creationId xmlns:a16="http://schemas.microsoft.com/office/drawing/2014/main" id="{39604FBD-06D3-8525-36F8-28BC22142A24}"/>
              </a:ext>
            </a:extLst>
          </p:cNvPr>
          <p:cNvSpPr txBox="1"/>
          <p:nvPr/>
        </p:nvSpPr>
        <p:spPr>
          <a:xfrm>
            <a:off x="6553200" y="722339"/>
            <a:ext cx="2057400" cy="369332"/>
          </a:xfrm>
          <a:prstGeom prst="rect">
            <a:avLst/>
          </a:prstGeom>
          <a:noFill/>
        </p:spPr>
        <p:txBody>
          <a:bodyPr wrap="square" rtlCol="0">
            <a:spAutoFit/>
          </a:bodyPr>
          <a:lstStyle/>
          <a:p>
            <a:r>
              <a:rPr lang="en-US" b="1" dirty="0">
                <a:solidFill>
                  <a:srgbClr val="FF0000"/>
                </a:solidFill>
              </a:rPr>
              <a:t>Phone or E-mail</a:t>
            </a:r>
          </a:p>
        </p:txBody>
      </p:sp>
    </p:spTree>
    <p:extLst>
      <p:ext uri="{BB962C8B-B14F-4D97-AF65-F5344CB8AC3E}">
        <p14:creationId xmlns:p14="http://schemas.microsoft.com/office/powerpoint/2010/main" val="136910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38" y="228600"/>
            <a:ext cx="7520940" cy="548640"/>
          </a:xfrm>
        </p:spPr>
        <p:txBody>
          <a:bodyPr/>
          <a:lstStyle/>
          <a:p>
            <a:r>
              <a:rPr lang="en-US" dirty="0"/>
              <a:t>Tip #7:  Keep your cool under stress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6647554"/>
              </p:ext>
            </p:extLst>
          </p:nvPr>
        </p:nvGraphicFramePr>
        <p:xfrm>
          <a:off x="380998" y="1091073"/>
          <a:ext cx="8458202" cy="3328527"/>
        </p:xfrm>
        <a:graphic>
          <a:graphicData uri="http://schemas.openxmlformats.org/drawingml/2006/table">
            <a:tbl>
              <a:tblPr firstRow="1" bandRow="1">
                <a:tableStyleId>{8799B23B-EC83-4686-B30A-512413B5E67A}</a:tableStyleId>
              </a:tblPr>
              <a:tblGrid>
                <a:gridCol w="4038603">
                  <a:extLst>
                    <a:ext uri="{9D8B030D-6E8A-4147-A177-3AD203B41FA5}">
                      <a16:colId xmlns:a16="http://schemas.microsoft.com/office/drawing/2014/main" val="20000"/>
                    </a:ext>
                  </a:extLst>
                </a:gridCol>
                <a:gridCol w="4419599">
                  <a:extLst>
                    <a:ext uri="{9D8B030D-6E8A-4147-A177-3AD203B41FA5}">
                      <a16:colId xmlns:a16="http://schemas.microsoft.com/office/drawing/2014/main" val="20001"/>
                    </a:ext>
                  </a:extLst>
                </a:gridCol>
              </a:tblGrid>
              <a:tr h="413293">
                <a:tc gridSpan="2">
                  <a:txBody>
                    <a:bodyPr/>
                    <a:lstStyle/>
                    <a:p>
                      <a:pPr algn="ctr"/>
                      <a:r>
                        <a:rPr lang="en-US" sz="2000" dirty="0"/>
                        <a:t>Techniques to remain calm with a distress customer</a:t>
                      </a:r>
                    </a:p>
                  </a:txBody>
                  <a:tcPr/>
                </a:tc>
                <a:tc hMerge="1">
                  <a:txBody>
                    <a:bodyPr/>
                    <a:lstStyle/>
                    <a:p>
                      <a:endParaRPr lang="en-US" dirty="0"/>
                    </a:p>
                  </a:txBody>
                  <a:tcPr/>
                </a:tc>
                <a:extLst>
                  <a:ext uri="{0D108BD9-81ED-4DB2-BD59-A6C34878D82A}">
                    <a16:rowId xmlns:a16="http://schemas.microsoft.com/office/drawing/2014/main" val="10000"/>
                  </a:ext>
                </a:extLst>
              </a:tr>
              <a:tr h="413293">
                <a:tc>
                  <a:txBody>
                    <a:bodyPr/>
                    <a:lstStyle/>
                    <a:p>
                      <a:pPr marL="285750" indent="-285750">
                        <a:buFont typeface="Arial" panose="020B0604020202020204" pitchFamily="34" charset="0"/>
                        <a:buChar char="•"/>
                      </a:pPr>
                      <a:r>
                        <a:rPr lang="en-US" sz="2000" dirty="0"/>
                        <a:t>Silence</a:t>
                      </a:r>
                      <a:r>
                        <a:rPr lang="en-US" sz="2000" baseline="0" dirty="0"/>
                        <a:t> if they are enraged</a:t>
                      </a:r>
                      <a:endParaRPr lang="en-US" sz="2000" dirty="0"/>
                    </a:p>
                  </a:txBody>
                  <a:tcPr/>
                </a:tc>
                <a:tc>
                  <a:txBody>
                    <a:bodyPr/>
                    <a:lstStyle/>
                    <a:p>
                      <a:pPr marL="285750" indent="-285750">
                        <a:buFont typeface="Arial" panose="020B0604020202020204" pitchFamily="34" charset="0"/>
                        <a:buChar char="•"/>
                      </a:pPr>
                      <a:r>
                        <a:rPr lang="en-US" sz="2000" dirty="0"/>
                        <a:t>Let</a:t>
                      </a:r>
                      <a:r>
                        <a:rPr lang="en-US" sz="2000" baseline="0" dirty="0"/>
                        <a:t> them vent</a:t>
                      </a:r>
                      <a:endParaRPr lang="en-US" sz="2000" dirty="0"/>
                    </a:p>
                  </a:txBody>
                  <a:tcPr/>
                </a:tc>
                <a:extLst>
                  <a:ext uri="{0D108BD9-81ED-4DB2-BD59-A6C34878D82A}">
                    <a16:rowId xmlns:a16="http://schemas.microsoft.com/office/drawing/2014/main" val="10001"/>
                  </a:ext>
                </a:extLst>
              </a:tr>
              <a:tr h="435476">
                <a:tc>
                  <a:txBody>
                    <a:bodyPr/>
                    <a:lstStyle/>
                    <a:p>
                      <a:pPr marL="285750" indent="-285750">
                        <a:buFont typeface="Arial" panose="020B0604020202020204" pitchFamily="34" charset="0"/>
                        <a:buChar char="•"/>
                      </a:pPr>
                      <a:r>
                        <a:rPr lang="en-US" sz="2000" dirty="0"/>
                        <a:t>Stay calm</a:t>
                      </a:r>
                    </a:p>
                  </a:txBody>
                  <a:tcPr/>
                </a:tc>
                <a:tc>
                  <a:txBody>
                    <a:bodyPr/>
                    <a:lstStyle/>
                    <a:p>
                      <a:pPr marL="285750" indent="-285750">
                        <a:buFont typeface="Arial" panose="020B0604020202020204" pitchFamily="34" charset="0"/>
                        <a:buChar char="•"/>
                      </a:pPr>
                      <a:r>
                        <a:rPr lang="en-US" sz="2000" dirty="0"/>
                        <a:t>Apologize if appropriate</a:t>
                      </a:r>
                      <a:r>
                        <a:rPr lang="en-US" sz="2000" baseline="0" dirty="0"/>
                        <a:t> and sincere</a:t>
                      </a:r>
                      <a:endParaRPr lang="en-US" sz="2000" dirty="0"/>
                    </a:p>
                  </a:txBody>
                  <a:tcPr/>
                </a:tc>
                <a:extLst>
                  <a:ext uri="{0D108BD9-81ED-4DB2-BD59-A6C34878D82A}">
                    <a16:rowId xmlns:a16="http://schemas.microsoft.com/office/drawing/2014/main" val="10002"/>
                  </a:ext>
                </a:extLst>
              </a:tr>
              <a:tr h="413293">
                <a:tc>
                  <a:txBody>
                    <a:bodyPr/>
                    <a:lstStyle/>
                    <a:p>
                      <a:pPr marL="285750" indent="-285750">
                        <a:buFont typeface="Arial" panose="020B0604020202020204" pitchFamily="34" charset="0"/>
                        <a:buChar char="•"/>
                      </a:pPr>
                      <a:r>
                        <a:rPr lang="en-US" sz="2000" dirty="0"/>
                        <a:t>Never try to justify why</a:t>
                      </a:r>
                    </a:p>
                  </a:txBody>
                  <a:tcPr/>
                </a:tc>
                <a:tc>
                  <a:txBody>
                    <a:bodyPr/>
                    <a:lstStyle/>
                    <a:p>
                      <a:pPr marL="285750" indent="-285750">
                        <a:buFont typeface="Arial" panose="020B0604020202020204" pitchFamily="34" charset="0"/>
                        <a:buChar char="•"/>
                      </a:pPr>
                      <a:r>
                        <a:rPr lang="en-US" sz="2000" dirty="0"/>
                        <a:t>No “finger pointing”</a:t>
                      </a:r>
                    </a:p>
                  </a:txBody>
                  <a:tcPr/>
                </a:tc>
                <a:extLst>
                  <a:ext uri="{0D108BD9-81ED-4DB2-BD59-A6C34878D82A}">
                    <a16:rowId xmlns:a16="http://schemas.microsoft.com/office/drawing/2014/main" val="10003"/>
                  </a:ext>
                </a:extLst>
              </a:tr>
              <a:tr h="413293">
                <a:tc>
                  <a:txBody>
                    <a:bodyPr/>
                    <a:lstStyle/>
                    <a:p>
                      <a:pPr marL="285750" indent="-285750">
                        <a:buFont typeface="Arial" panose="020B0604020202020204" pitchFamily="34" charset="0"/>
                        <a:buChar char="•"/>
                      </a:pPr>
                      <a:r>
                        <a:rPr lang="en-US" sz="2000" dirty="0"/>
                        <a:t>Use good listening techniques</a:t>
                      </a:r>
                    </a:p>
                  </a:txBody>
                  <a:tcPr/>
                </a:tc>
                <a:tc>
                  <a:txBody>
                    <a:bodyPr/>
                    <a:lstStyle/>
                    <a:p>
                      <a:pPr marL="285750" indent="-285750">
                        <a:buFont typeface="Arial" panose="020B0604020202020204" pitchFamily="34" charset="0"/>
                        <a:buChar char="•"/>
                      </a:pPr>
                      <a:r>
                        <a:rPr lang="en-US" sz="2000" dirty="0"/>
                        <a:t>Get the facts and document</a:t>
                      </a:r>
                    </a:p>
                  </a:txBody>
                  <a:tcPr/>
                </a:tc>
                <a:extLst>
                  <a:ext uri="{0D108BD9-81ED-4DB2-BD59-A6C34878D82A}">
                    <a16:rowId xmlns:a16="http://schemas.microsoft.com/office/drawing/2014/main" val="10004"/>
                  </a:ext>
                </a:extLst>
              </a:tr>
              <a:tr h="413293">
                <a:tc>
                  <a:txBody>
                    <a:bodyPr/>
                    <a:lstStyle/>
                    <a:p>
                      <a:pPr marL="285750" indent="-285750">
                        <a:buFont typeface="Arial" panose="020B0604020202020204" pitchFamily="34" charset="0"/>
                        <a:buChar char="•"/>
                      </a:pPr>
                      <a:r>
                        <a:rPr lang="en-US" sz="2000" dirty="0"/>
                        <a:t>Lower your voice</a:t>
                      </a:r>
                    </a:p>
                  </a:txBody>
                  <a:tcPr/>
                </a:tc>
                <a:tc>
                  <a:txBody>
                    <a:bodyPr/>
                    <a:lstStyle/>
                    <a:p>
                      <a:pPr marL="285750" indent="-285750">
                        <a:buFont typeface="Arial" panose="020B0604020202020204" pitchFamily="34" charset="0"/>
                        <a:buChar char="•"/>
                      </a:pPr>
                      <a:r>
                        <a:rPr lang="en-US" sz="2000" dirty="0"/>
                        <a:t>Stand up</a:t>
                      </a:r>
                    </a:p>
                  </a:txBody>
                  <a:tcPr/>
                </a:tc>
                <a:extLst>
                  <a:ext uri="{0D108BD9-81ED-4DB2-BD59-A6C34878D82A}">
                    <a16:rowId xmlns:a16="http://schemas.microsoft.com/office/drawing/2014/main" val="10005"/>
                  </a:ext>
                </a:extLst>
              </a:tr>
              <a:tr h="413293">
                <a:tc>
                  <a:txBody>
                    <a:bodyPr/>
                    <a:lstStyle/>
                    <a:p>
                      <a:pPr marL="285750" indent="-285750">
                        <a:buFont typeface="Arial" panose="020B0604020202020204" pitchFamily="34" charset="0"/>
                        <a:buChar char="•"/>
                      </a:pPr>
                      <a:r>
                        <a:rPr lang="en-US" sz="2000" dirty="0"/>
                        <a:t>Never argue</a:t>
                      </a:r>
                    </a:p>
                  </a:txBody>
                  <a:tcPr/>
                </a:tc>
                <a:tc>
                  <a:txBody>
                    <a:bodyPr/>
                    <a:lstStyle/>
                    <a:p>
                      <a:pPr marL="285750" indent="-285750">
                        <a:buFont typeface="Arial" panose="020B0604020202020204" pitchFamily="34" charset="0"/>
                        <a:buChar char="•"/>
                      </a:pPr>
                      <a:r>
                        <a:rPr lang="en-US" sz="2000" dirty="0"/>
                        <a:t>Use a positive approach</a:t>
                      </a:r>
                    </a:p>
                  </a:txBody>
                  <a:tcPr/>
                </a:tc>
                <a:extLst>
                  <a:ext uri="{0D108BD9-81ED-4DB2-BD59-A6C34878D82A}">
                    <a16:rowId xmlns:a16="http://schemas.microsoft.com/office/drawing/2014/main" val="10006"/>
                  </a:ext>
                </a:extLst>
              </a:tr>
              <a:tr h="413293">
                <a:tc>
                  <a:txBody>
                    <a:bodyPr/>
                    <a:lstStyle/>
                    <a:p>
                      <a:pPr marL="285750" indent="-285750">
                        <a:buFont typeface="Arial" panose="020B0604020202020204" pitchFamily="34" charset="0"/>
                        <a:buChar char="•"/>
                      </a:pPr>
                      <a:r>
                        <a:rPr lang="en-US" sz="2000" dirty="0"/>
                        <a:t>Follow through</a:t>
                      </a:r>
                    </a:p>
                  </a:txBody>
                  <a:tcPr/>
                </a:tc>
                <a:tc>
                  <a:txBody>
                    <a:bodyPr/>
                    <a:lstStyle/>
                    <a:p>
                      <a:pPr marL="285750" indent="-285750">
                        <a:buFont typeface="Arial" panose="020B0604020202020204" pitchFamily="34" charset="0"/>
                        <a:buChar char="•"/>
                      </a:pPr>
                      <a:r>
                        <a:rPr lang="en-US" sz="2000" dirty="0"/>
                        <a:t>Take call ownership</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F9A6A67C-B9AF-4CA7-95EA-73B53E9C6AFB}" type="slidenum">
              <a:rPr lang="en-US" smtClean="0"/>
              <a:t>18</a:t>
            </a:fld>
            <a:endParaRPr lang="en-US" dirty="0"/>
          </a:p>
        </p:txBody>
      </p:sp>
      <p:sp>
        <p:nvSpPr>
          <p:cNvPr id="5" name="TextBox 4"/>
          <p:cNvSpPr txBox="1"/>
          <p:nvPr/>
        </p:nvSpPr>
        <p:spPr>
          <a:xfrm>
            <a:off x="0" y="5105400"/>
            <a:ext cx="1524000" cy="523220"/>
          </a:xfrm>
          <a:prstGeom prst="rect">
            <a:avLst/>
          </a:prstGeom>
          <a:noFill/>
        </p:spPr>
        <p:txBody>
          <a:bodyPr wrap="square" rtlCol="0">
            <a:spAutoFit/>
          </a:bodyPr>
          <a:lstStyle/>
          <a:p>
            <a:r>
              <a:rPr lang="en-US" sz="1400" dirty="0"/>
              <a:t>Solutions &amp; Resolutions</a:t>
            </a:r>
          </a:p>
        </p:txBody>
      </p:sp>
      <p:sp>
        <p:nvSpPr>
          <p:cNvPr id="7" name="TextBox 6"/>
          <p:cNvSpPr txBox="1"/>
          <p:nvPr/>
        </p:nvSpPr>
        <p:spPr>
          <a:xfrm>
            <a:off x="2391508" y="4648200"/>
            <a:ext cx="4419600" cy="400110"/>
          </a:xfrm>
          <a:prstGeom prst="rect">
            <a:avLst/>
          </a:prstGeom>
          <a:noFill/>
        </p:spPr>
        <p:txBody>
          <a:bodyPr wrap="square" rtlCol="0">
            <a:spAutoFit/>
          </a:bodyPr>
          <a:lstStyle/>
          <a:p>
            <a:r>
              <a:rPr lang="en-US" sz="2000" b="1" dirty="0"/>
              <a:t>What other techniques do you use?</a:t>
            </a:r>
          </a:p>
        </p:txBody>
      </p:sp>
      <p:sp>
        <p:nvSpPr>
          <p:cNvPr id="8" name="TextBox 7"/>
          <p:cNvSpPr txBox="1"/>
          <p:nvPr/>
        </p:nvSpPr>
        <p:spPr>
          <a:xfrm>
            <a:off x="3581400" y="5375802"/>
            <a:ext cx="5334000" cy="646331"/>
          </a:xfrm>
          <a:prstGeom prst="rect">
            <a:avLst/>
          </a:prstGeom>
          <a:noFill/>
        </p:spPr>
        <p:txBody>
          <a:bodyPr wrap="square" rtlCol="0">
            <a:spAutoFit/>
          </a:bodyPr>
          <a:lstStyle/>
          <a:p>
            <a:pPr algn="r"/>
            <a:r>
              <a:rPr lang="en-US" dirty="0"/>
              <a:t>“Problems are not stop signs, they are guidelines.” Robert Schuller</a:t>
            </a:r>
          </a:p>
        </p:txBody>
      </p:sp>
      <p:sp>
        <p:nvSpPr>
          <p:cNvPr id="9" name="TextBox 8"/>
          <p:cNvSpPr txBox="1"/>
          <p:nvPr/>
        </p:nvSpPr>
        <p:spPr>
          <a:xfrm>
            <a:off x="2590800" y="4352514"/>
            <a:ext cx="3810000" cy="461665"/>
          </a:xfrm>
          <a:prstGeom prst="rect">
            <a:avLst/>
          </a:prstGeom>
          <a:noFill/>
        </p:spPr>
        <p:txBody>
          <a:bodyPr wrap="square" rtlCol="0">
            <a:spAutoFit/>
          </a:bodyPr>
          <a:lstStyle/>
          <a:p>
            <a:r>
              <a:rPr lang="en-US" sz="1200" i="1" dirty="0">
                <a:solidFill>
                  <a:srgbClr val="FF0000"/>
                </a:solidFill>
              </a:rPr>
              <a:t>Don’t say:  “Calm down” or “I know how you feel.”  </a:t>
            </a:r>
          </a:p>
          <a:p>
            <a:r>
              <a:rPr lang="en-US" sz="1200" i="1" dirty="0">
                <a:solidFill>
                  <a:srgbClr val="FF0000"/>
                </a:solidFill>
              </a:rPr>
              <a:t>Say – “I am” these are the strongest words you can say.</a:t>
            </a:r>
          </a:p>
        </p:txBody>
      </p:sp>
    </p:spTree>
    <p:extLst>
      <p:ext uri="{BB962C8B-B14F-4D97-AF65-F5344CB8AC3E}">
        <p14:creationId xmlns:p14="http://schemas.microsoft.com/office/powerpoint/2010/main" val="319246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19" y="49529"/>
            <a:ext cx="6934200" cy="510540"/>
          </a:xfrm>
        </p:spPr>
        <p:txBody>
          <a:bodyPr/>
          <a:lstStyle/>
          <a:p>
            <a:r>
              <a:rPr lang="en-US" dirty="0"/>
              <a:t>TIP #8:   Rules to remember </a:t>
            </a:r>
          </a:p>
        </p:txBody>
      </p:sp>
      <p:sp>
        <p:nvSpPr>
          <p:cNvPr id="4" name="Slide Number Placeholder 3"/>
          <p:cNvSpPr>
            <a:spLocks noGrp="1"/>
          </p:cNvSpPr>
          <p:nvPr>
            <p:ph type="sldNum" sz="quarter" idx="12"/>
          </p:nvPr>
        </p:nvSpPr>
        <p:spPr/>
        <p:txBody>
          <a:bodyPr/>
          <a:lstStyle/>
          <a:p>
            <a:fld id="{F9A6A67C-B9AF-4CA7-95EA-73B53E9C6AFB}" type="slidenum">
              <a:rPr lang="en-US" smtClean="0"/>
              <a:t>19</a:t>
            </a:fld>
            <a:endParaRPr lang="en-US" dirty="0"/>
          </a:p>
        </p:txBody>
      </p:sp>
      <p:sp>
        <p:nvSpPr>
          <p:cNvPr id="5" name="Rectangle 4"/>
          <p:cNvSpPr/>
          <p:nvPr/>
        </p:nvSpPr>
        <p:spPr>
          <a:xfrm rot="496346">
            <a:off x="241032" y="635387"/>
            <a:ext cx="5696816" cy="584775"/>
          </a:xfrm>
          <a:prstGeom prst="rect">
            <a:avLst/>
          </a:prstGeom>
          <a:noFill/>
        </p:spPr>
        <p:txBody>
          <a:bodyPr wrap="none" lIns="91440" tIns="45720" rIns="91440" bIns="45720">
            <a:spAutoFit/>
          </a:bodyPr>
          <a:lstStyle/>
          <a:p>
            <a:pPr algn="ctr"/>
            <a:r>
              <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Don’t steal someone else’s line.</a:t>
            </a:r>
          </a:p>
        </p:txBody>
      </p:sp>
      <p:sp>
        <p:nvSpPr>
          <p:cNvPr id="6" name="Rectangle 5"/>
          <p:cNvSpPr/>
          <p:nvPr/>
        </p:nvSpPr>
        <p:spPr>
          <a:xfrm rot="20647658">
            <a:off x="447525" y="1867994"/>
            <a:ext cx="8671861" cy="461665"/>
          </a:xfrm>
          <a:prstGeom prst="rect">
            <a:avLst/>
          </a:prstGeom>
          <a:noFill/>
        </p:spPr>
        <p:txBody>
          <a:bodyPr wrap="none" lIns="91440" tIns="45720" rIns="91440" bIns="45720">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 can’t let the way you feel determine the way you act.</a:t>
            </a:r>
          </a:p>
        </p:txBody>
      </p:sp>
      <p:sp>
        <p:nvSpPr>
          <p:cNvPr id="7" name="Rectangle 6"/>
          <p:cNvSpPr/>
          <p:nvPr/>
        </p:nvSpPr>
        <p:spPr>
          <a:xfrm rot="21303284">
            <a:off x="448918" y="3023829"/>
            <a:ext cx="830394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 the wa</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 you act determine the way you feel.</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rot="266475">
            <a:off x="208016" y="4226944"/>
            <a:ext cx="7682809"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a:ln/>
                <a:solidFill>
                  <a:schemeClr val="accent3"/>
                </a:solidFill>
                <a:effectLst/>
              </a:rPr>
              <a:t>We are responsible for our customers experience.</a:t>
            </a:r>
          </a:p>
        </p:txBody>
      </p:sp>
      <p:sp>
        <p:nvSpPr>
          <p:cNvPr id="9" name="TextBox 8"/>
          <p:cNvSpPr txBox="1"/>
          <p:nvPr/>
        </p:nvSpPr>
        <p:spPr>
          <a:xfrm>
            <a:off x="304800" y="1446667"/>
            <a:ext cx="3184093" cy="523220"/>
          </a:xfrm>
          <a:prstGeom prst="rect">
            <a:avLst/>
          </a:prstGeom>
          <a:noFill/>
        </p:spPr>
        <p:txBody>
          <a:bodyPr wrap="square" rtlCol="0">
            <a:spAutoFit/>
          </a:bodyPr>
          <a:lstStyle/>
          <a:p>
            <a:r>
              <a:rPr lang="en-US" sz="1400" b="1" i="1" dirty="0">
                <a:solidFill>
                  <a:srgbClr val="FF0000"/>
                </a:solidFill>
                <a:highlight>
                  <a:srgbClr val="FFFF00"/>
                </a:highlight>
              </a:rPr>
              <a:t>Have them write in the most important Tip from this session….E + R = 0.</a:t>
            </a:r>
          </a:p>
        </p:txBody>
      </p:sp>
    </p:spTree>
    <p:extLst>
      <p:ext uri="{BB962C8B-B14F-4D97-AF65-F5344CB8AC3E}">
        <p14:creationId xmlns:p14="http://schemas.microsoft.com/office/powerpoint/2010/main" val="222847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coottawa.com/wp-content/uploads/customer_servi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029575"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9A6A67C-B9AF-4CA7-95EA-73B53E9C6AFB}" type="slidenum">
              <a:rPr lang="en-US" smtClean="0"/>
              <a:t>2</a:t>
            </a:fld>
            <a:endParaRPr lang="en-US" dirty="0"/>
          </a:p>
        </p:txBody>
      </p:sp>
      <p:sp>
        <p:nvSpPr>
          <p:cNvPr id="2" name="TextBox 1"/>
          <p:cNvSpPr txBox="1"/>
          <p:nvPr/>
        </p:nvSpPr>
        <p:spPr>
          <a:xfrm>
            <a:off x="2438400" y="5334000"/>
            <a:ext cx="6553199" cy="923330"/>
          </a:xfrm>
          <a:prstGeom prst="rect">
            <a:avLst/>
          </a:prstGeom>
          <a:noFill/>
        </p:spPr>
        <p:txBody>
          <a:bodyPr wrap="square" rtlCol="0">
            <a:spAutoFit/>
          </a:bodyPr>
          <a:lstStyle/>
          <a:p>
            <a:pPr algn="r"/>
            <a:r>
              <a:rPr lang="en-US" dirty="0"/>
              <a:t>“The customer experience is the next competitive battleground.” Jerry Gregoire</a:t>
            </a:r>
          </a:p>
          <a:p>
            <a:pPr algn="r"/>
            <a:endParaRPr lang="en-US" dirty="0"/>
          </a:p>
        </p:txBody>
      </p:sp>
      <p:sp>
        <p:nvSpPr>
          <p:cNvPr id="5" name="TextBox 4"/>
          <p:cNvSpPr txBox="1"/>
          <p:nvPr/>
        </p:nvSpPr>
        <p:spPr>
          <a:xfrm>
            <a:off x="3335074" y="5693768"/>
            <a:ext cx="3810000" cy="954107"/>
          </a:xfrm>
          <a:prstGeom prst="rect">
            <a:avLst/>
          </a:prstGeom>
          <a:noFill/>
        </p:spPr>
        <p:txBody>
          <a:bodyPr wrap="square" rtlCol="0">
            <a:spAutoFit/>
          </a:bodyPr>
          <a:lstStyle/>
          <a:p>
            <a:r>
              <a:rPr lang="en-US" sz="1400" i="1" dirty="0">
                <a:solidFill>
                  <a:schemeClr val="bg1"/>
                </a:solidFill>
              </a:rPr>
              <a:t>In this session of Back to Basics, this word cloud represents some of the key aspects we will review.  Example:  Satisfaction, Solutions, Helpful, etc.</a:t>
            </a:r>
          </a:p>
        </p:txBody>
      </p:sp>
    </p:spTree>
    <p:extLst>
      <p:ext uri="{BB962C8B-B14F-4D97-AF65-F5344CB8AC3E}">
        <p14:creationId xmlns:p14="http://schemas.microsoft.com/office/powerpoint/2010/main" val="139824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A6A67C-B9AF-4CA7-95EA-73B53E9C6AFB}" type="slidenum">
              <a:rPr lang="en-US" smtClean="0"/>
              <a:t>20</a:t>
            </a:fld>
            <a:endParaRPr lang="en-US" dirty="0"/>
          </a:p>
        </p:txBody>
      </p:sp>
      <p:pic>
        <p:nvPicPr>
          <p:cNvPr id="1030" name="Picture 6" descr="http://noamwekser.com/wp-content/uploads/2013/12/white-guys-question-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52400"/>
            <a:ext cx="788241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1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A6A67C-B9AF-4CA7-95EA-73B53E9C6AFB}" type="slidenum">
              <a:rPr lang="en-US" smtClean="0"/>
              <a:t>21</a:t>
            </a:fld>
            <a:endParaRPr lang="en-US" dirty="0"/>
          </a:p>
        </p:txBody>
      </p:sp>
      <p:pic>
        <p:nvPicPr>
          <p:cNvPr id="2052" name="Picture 4" descr="http://www.jongleurs.com/wp-content/uploads/2013/05/Thank-You-message2_edit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80999"/>
            <a:ext cx="902970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5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0940" cy="548640"/>
          </a:xfrm>
        </p:spPr>
        <p:txBody>
          <a:bodyPr/>
          <a:lstStyle/>
          <a:p>
            <a:r>
              <a:rPr lang="en-US" dirty="0"/>
              <a:t>NOTES: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4206101"/>
              </p:ext>
            </p:extLst>
          </p:nvPr>
        </p:nvGraphicFramePr>
        <p:xfrm>
          <a:off x="762000" y="838200"/>
          <a:ext cx="7864475" cy="3929060"/>
        </p:xfrm>
        <a:graphic>
          <a:graphicData uri="http://schemas.openxmlformats.org/drawingml/2006/table">
            <a:tbl>
              <a:tblPr firstRow="1" bandRow="1">
                <a:tableStyleId>{5940675A-B579-460E-94D1-54222C63F5DA}</a:tableStyleId>
              </a:tblPr>
              <a:tblGrid>
                <a:gridCol w="7864475">
                  <a:extLst>
                    <a:ext uri="{9D8B030D-6E8A-4147-A177-3AD203B41FA5}">
                      <a16:colId xmlns:a16="http://schemas.microsoft.com/office/drawing/2014/main" val="20000"/>
                    </a:ext>
                  </a:extLst>
                </a:gridCol>
              </a:tblGrid>
              <a:tr h="392906">
                <a:tc>
                  <a:txBody>
                    <a:bodyPr/>
                    <a:lstStyle/>
                    <a:p>
                      <a:endParaRPr lang="en-US" dirty="0"/>
                    </a:p>
                  </a:txBody>
                  <a:tcPr/>
                </a:tc>
                <a:extLst>
                  <a:ext uri="{0D108BD9-81ED-4DB2-BD59-A6C34878D82A}">
                    <a16:rowId xmlns:a16="http://schemas.microsoft.com/office/drawing/2014/main" val="10000"/>
                  </a:ext>
                </a:extLst>
              </a:tr>
              <a:tr h="392906">
                <a:tc>
                  <a:txBody>
                    <a:bodyPr/>
                    <a:lstStyle/>
                    <a:p>
                      <a:endParaRPr lang="en-US" dirty="0"/>
                    </a:p>
                  </a:txBody>
                  <a:tcPr/>
                </a:tc>
                <a:extLst>
                  <a:ext uri="{0D108BD9-81ED-4DB2-BD59-A6C34878D82A}">
                    <a16:rowId xmlns:a16="http://schemas.microsoft.com/office/drawing/2014/main" val="10001"/>
                  </a:ext>
                </a:extLst>
              </a:tr>
              <a:tr h="392906">
                <a:tc>
                  <a:txBody>
                    <a:bodyPr/>
                    <a:lstStyle/>
                    <a:p>
                      <a:endParaRPr lang="en-US" dirty="0"/>
                    </a:p>
                  </a:txBody>
                  <a:tcPr/>
                </a:tc>
                <a:extLst>
                  <a:ext uri="{0D108BD9-81ED-4DB2-BD59-A6C34878D82A}">
                    <a16:rowId xmlns:a16="http://schemas.microsoft.com/office/drawing/2014/main" val="10002"/>
                  </a:ext>
                </a:extLst>
              </a:tr>
              <a:tr h="392906">
                <a:tc>
                  <a:txBody>
                    <a:bodyPr/>
                    <a:lstStyle/>
                    <a:p>
                      <a:endParaRPr lang="en-US" dirty="0"/>
                    </a:p>
                  </a:txBody>
                  <a:tcPr/>
                </a:tc>
                <a:extLst>
                  <a:ext uri="{0D108BD9-81ED-4DB2-BD59-A6C34878D82A}">
                    <a16:rowId xmlns:a16="http://schemas.microsoft.com/office/drawing/2014/main" val="10003"/>
                  </a:ext>
                </a:extLst>
              </a:tr>
              <a:tr h="392906">
                <a:tc>
                  <a:txBody>
                    <a:bodyPr/>
                    <a:lstStyle/>
                    <a:p>
                      <a:endParaRPr lang="en-US" dirty="0"/>
                    </a:p>
                  </a:txBody>
                  <a:tcPr/>
                </a:tc>
                <a:extLst>
                  <a:ext uri="{0D108BD9-81ED-4DB2-BD59-A6C34878D82A}">
                    <a16:rowId xmlns:a16="http://schemas.microsoft.com/office/drawing/2014/main" val="10004"/>
                  </a:ext>
                </a:extLst>
              </a:tr>
              <a:tr h="392906">
                <a:tc>
                  <a:txBody>
                    <a:bodyPr/>
                    <a:lstStyle/>
                    <a:p>
                      <a:endParaRPr lang="en-US" dirty="0"/>
                    </a:p>
                  </a:txBody>
                  <a:tcPr/>
                </a:tc>
                <a:extLst>
                  <a:ext uri="{0D108BD9-81ED-4DB2-BD59-A6C34878D82A}">
                    <a16:rowId xmlns:a16="http://schemas.microsoft.com/office/drawing/2014/main" val="10005"/>
                  </a:ext>
                </a:extLst>
              </a:tr>
              <a:tr h="392906">
                <a:tc>
                  <a:txBody>
                    <a:bodyPr/>
                    <a:lstStyle/>
                    <a:p>
                      <a:endParaRPr lang="en-US" dirty="0"/>
                    </a:p>
                  </a:txBody>
                  <a:tcPr/>
                </a:tc>
                <a:extLst>
                  <a:ext uri="{0D108BD9-81ED-4DB2-BD59-A6C34878D82A}">
                    <a16:rowId xmlns:a16="http://schemas.microsoft.com/office/drawing/2014/main" val="10006"/>
                  </a:ext>
                </a:extLst>
              </a:tr>
              <a:tr h="392906">
                <a:tc>
                  <a:txBody>
                    <a:bodyPr/>
                    <a:lstStyle/>
                    <a:p>
                      <a:endParaRPr lang="en-US" dirty="0"/>
                    </a:p>
                  </a:txBody>
                  <a:tcPr/>
                </a:tc>
                <a:extLst>
                  <a:ext uri="{0D108BD9-81ED-4DB2-BD59-A6C34878D82A}">
                    <a16:rowId xmlns:a16="http://schemas.microsoft.com/office/drawing/2014/main" val="10007"/>
                  </a:ext>
                </a:extLst>
              </a:tr>
              <a:tr h="392906">
                <a:tc>
                  <a:txBody>
                    <a:bodyPr/>
                    <a:lstStyle/>
                    <a:p>
                      <a:endParaRPr lang="en-US" dirty="0"/>
                    </a:p>
                  </a:txBody>
                  <a:tcPr/>
                </a:tc>
                <a:extLst>
                  <a:ext uri="{0D108BD9-81ED-4DB2-BD59-A6C34878D82A}">
                    <a16:rowId xmlns:a16="http://schemas.microsoft.com/office/drawing/2014/main" val="10008"/>
                  </a:ext>
                </a:extLst>
              </a:tr>
              <a:tr h="392906">
                <a:tc>
                  <a:txBody>
                    <a:bodyPr/>
                    <a:lstStyle/>
                    <a:p>
                      <a:endParaRPr lang="en-US" dirty="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9A6A67C-B9AF-4CA7-95EA-73B53E9C6AFB}" type="slidenum">
              <a:rPr lang="en-US" smtClean="0"/>
              <a:t>22</a:t>
            </a:fld>
            <a:endParaRPr lang="en-US" dirty="0"/>
          </a:p>
        </p:txBody>
      </p:sp>
    </p:spTree>
    <p:extLst>
      <p:ext uri="{BB962C8B-B14F-4D97-AF65-F5344CB8AC3E}">
        <p14:creationId xmlns:p14="http://schemas.microsoft.com/office/powerpoint/2010/main" val="29985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0940" cy="548640"/>
          </a:xfrm>
        </p:spPr>
        <p:txBody>
          <a:bodyPr/>
          <a:lstStyle/>
          <a:p>
            <a:r>
              <a:rPr lang="en-US" dirty="0"/>
              <a:t>NOTES: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3200740"/>
              </p:ext>
            </p:extLst>
          </p:nvPr>
        </p:nvGraphicFramePr>
        <p:xfrm>
          <a:off x="762000" y="838200"/>
          <a:ext cx="7864475" cy="3929060"/>
        </p:xfrm>
        <a:graphic>
          <a:graphicData uri="http://schemas.openxmlformats.org/drawingml/2006/table">
            <a:tbl>
              <a:tblPr firstRow="1" bandRow="1">
                <a:tableStyleId>{5940675A-B579-460E-94D1-54222C63F5DA}</a:tableStyleId>
              </a:tblPr>
              <a:tblGrid>
                <a:gridCol w="7864475">
                  <a:extLst>
                    <a:ext uri="{9D8B030D-6E8A-4147-A177-3AD203B41FA5}">
                      <a16:colId xmlns:a16="http://schemas.microsoft.com/office/drawing/2014/main" val="20000"/>
                    </a:ext>
                  </a:extLst>
                </a:gridCol>
              </a:tblGrid>
              <a:tr h="392906">
                <a:tc>
                  <a:txBody>
                    <a:bodyPr/>
                    <a:lstStyle/>
                    <a:p>
                      <a:endParaRPr lang="en-US" dirty="0"/>
                    </a:p>
                  </a:txBody>
                  <a:tcPr/>
                </a:tc>
                <a:extLst>
                  <a:ext uri="{0D108BD9-81ED-4DB2-BD59-A6C34878D82A}">
                    <a16:rowId xmlns:a16="http://schemas.microsoft.com/office/drawing/2014/main" val="10000"/>
                  </a:ext>
                </a:extLst>
              </a:tr>
              <a:tr h="392906">
                <a:tc>
                  <a:txBody>
                    <a:bodyPr/>
                    <a:lstStyle/>
                    <a:p>
                      <a:endParaRPr lang="en-US" dirty="0"/>
                    </a:p>
                  </a:txBody>
                  <a:tcPr/>
                </a:tc>
                <a:extLst>
                  <a:ext uri="{0D108BD9-81ED-4DB2-BD59-A6C34878D82A}">
                    <a16:rowId xmlns:a16="http://schemas.microsoft.com/office/drawing/2014/main" val="10001"/>
                  </a:ext>
                </a:extLst>
              </a:tr>
              <a:tr h="392906">
                <a:tc>
                  <a:txBody>
                    <a:bodyPr/>
                    <a:lstStyle/>
                    <a:p>
                      <a:endParaRPr lang="en-US" dirty="0"/>
                    </a:p>
                  </a:txBody>
                  <a:tcPr/>
                </a:tc>
                <a:extLst>
                  <a:ext uri="{0D108BD9-81ED-4DB2-BD59-A6C34878D82A}">
                    <a16:rowId xmlns:a16="http://schemas.microsoft.com/office/drawing/2014/main" val="10002"/>
                  </a:ext>
                </a:extLst>
              </a:tr>
              <a:tr h="392906">
                <a:tc>
                  <a:txBody>
                    <a:bodyPr/>
                    <a:lstStyle/>
                    <a:p>
                      <a:endParaRPr lang="en-US" dirty="0"/>
                    </a:p>
                  </a:txBody>
                  <a:tcPr/>
                </a:tc>
                <a:extLst>
                  <a:ext uri="{0D108BD9-81ED-4DB2-BD59-A6C34878D82A}">
                    <a16:rowId xmlns:a16="http://schemas.microsoft.com/office/drawing/2014/main" val="10003"/>
                  </a:ext>
                </a:extLst>
              </a:tr>
              <a:tr h="392906">
                <a:tc>
                  <a:txBody>
                    <a:bodyPr/>
                    <a:lstStyle/>
                    <a:p>
                      <a:endParaRPr lang="en-US" dirty="0"/>
                    </a:p>
                  </a:txBody>
                  <a:tcPr/>
                </a:tc>
                <a:extLst>
                  <a:ext uri="{0D108BD9-81ED-4DB2-BD59-A6C34878D82A}">
                    <a16:rowId xmlns:a16="http://schemas.microsoft.com/office/drawing/2014/main" val="10004"/>
                  </a:ext>
                </a:extLst>
              </a:tr>
              <a:tr h="392906">
                <a:tc>
                  <a:txBody>
                    <a:bodyPr/>
                    <a:lstStyle/>
                    <a:p>
                      <a:endParaRPr lang="en-US" dirty="0"/>
                    </a:p>
                  </a:txBody>
                  <a:tcPr/>
                </a:tc>
                <a:extLst>
                  <a:ext uri="{0D108BD9-81ED-4DB2-BD59-A6C34878D82A}">
                    <a16:rowId xmlns:a16="http://schemas.microsoft.com/office/drawing/2014/main" val="10005"/>
                  </a:ext>
                </a:extLst>
              </a:tr>
              <a:tr h="392906">
                <a:tc>
                  <a:txBody>
                    <a:bodyPr/>
                    <a:lstStyle/>
                    <a:p>
                      <a:endParaRPr lang="en-US" dirty="0"/>
                    </a:p>
                  </a:txBody>
                  <a:tcPr/>
                </a:tc>
                <a:extLst>
                  <a:ext uri="{0D108BD9-81ED-4DB2-BD59-A6C34878D82A}">
                    <a16:rowId xmlns:a16="http://schemas.microsoft.com/office/drawing/2014/main" val="10006"/>
                  </a:ext>
                </a:extLst>
              </a:tr>
              <a:tr h="392906">
                <a:tc>
                  <a:txBody>
                    <a:bodyPr/>
                    <a:lstStyle/>
                    <a:p>
                      <a:endParaRPr lang="en-US" dirty="0"/>
                    </a:p>
                  </a:txBody>
                  <a:tcPr/>
                </a:tc>
                <a:extLst>
                  <a:ext uri="{0D108BD9-81ED-4DB2-BD59-A6C34878D82A}">
                    <a16:rowId xmlns:a16="http://schemas.microsoft.com/office/drawing/2014/main" val="10007"/>
                  </a:ext>
                </a:extLst>
              </a:tr>
              <a:tr h="392906">
                <a:tc>
                  <a:txBody>
                    <a:bodyPr/>
                    <a:lstStyle/>
                    <a:p>
                      <a:endParaRPr lang="en-US" dirty="0"/>
                    </a:p>
                  </a:txBody>
                  <a:tcPr/>
                </a:tc>
                <a:extLst>
                  <a:ext uri="{0D108BD9-81ED-4DB2-BD59-A6C34878D82A}">
                    <a16:rowId xmlns:a16="http://schemas.microsoft.com/office/drawing/2014/main" val="10008"/>
                  </a:ext>
                </a:extLst>
              </a:tr>
              <a:tr h="392906">
                <a:tc>
                  <a:txBody>
                    <a:bodyPr/>
                    <a:lstStyle/>
                    <a:p>
                      <a:endParaRPr lang="en-US" dirty="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9A6A67C-B9AF-4CA7-95EA-73B53E9C6AFB}" type="slidenum">
              <a:rPr lang="en-US" smtClean="0"/>
              <a:t>23</a:t>
            </a:fld>
            <a:endParaRPr lang="en-US" dirty="0"/>
          </a:p>
        </p:txBody>
      </p:sp>
    </p:spTree>
    <p:extLst>
      <p:ext uri="{BB962C8B-B14F-4D97-AF65-F5344CB8AC3E}">
        <p14:creationId xmlns:p14="http://schemas.microsoft.com/office/powerpoint/2010/main" val="304707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20940" cy="548640"/>
          </a:xfrm>
        </p:spPr>
        <p:txBody>
          <a:bodyPr/>
          <a:lstStyle/>
          <a:p>
            <a:r>
              <a:rPr lang="en-US" dirty="0"/>
              <a:t>NOTES: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3403878"/>
              </p:ext>
            </p:extLst>
          </p:nvPr>
        </p:nvGraphicFramePr>
        <p:xfrm>
          <a:off x="762000" y="838200"/>
          <a:ext cx="7864475" cy="3929060"/>
        </p:xfrm>
        <a:graphic>
          <a:graphicData uri="http://schemas.openxmlformats.org/drawingml/2006/table">
            <a:tbl>
              <a:tblPr firstRow="1" bandRow="1">
                <a:tableStyleId>{5940675A-B579-460E-94D1-54222C63F5DA}</a:tableStyleId>
              </a:tblPr>
              <a:tblGrid>
                <a:gridCol w="7864475">
                  <a:extLst>
                    <a:ext uri="{9D8B030D-6E8A-4147-A177-3AD203B41FA5}">
                      <a16:colId xmlns:a16="http://schemas.microsoft.com/office/drawing/2014/main" val="20000"/>
                    </a:ext>
                  </a:extLst>
                </a:gridCol>
              </a:tblGrid>
              <a:tr h="392906">
                <a:tc>
                  <a:txBody>
                    <a:bodyPr/>
                    <a:lstStyle/>
                    <a:p>
                      <a:endParaRPr lang="en-US" dirty="0"/>
                    </a:p>
                  </a:txBody>
                  <a:tcPr/>
                </a:tc>
                <a:extLst>
                  <a:ext uri="{0D108BD9-81ED-4DB2-BD59-A6C34878D82A}">
                    <a16:rowId xmlns:a16="http://schemas.microsoft.com/office/drawing/2014/main" val="10000"/>
                  </a:ext>
                </a:extLst>
              </a:tr>
              <a:tr h="392906">
                <a:tc>
                  <a:txBody>
                    <a:bodyPr/>
                    <a:lstStyle/>
                    <a:p>
                      <a:endParaRPr lang="en-US" dirty="0"/>
                    </a:p>
                  </a:txBody>
                  <a:tcPr/>
                </a:tc>
                <a:extLst>
                  <a:ext uri="{0D108BD9-81ED-4DB2-BD59-A6C34878D82A}">
                    <a16:rowId xmlns:a16="http://schemas.microsoft.com/office/drawing/2014/main" val="10001"/>
                  </a:ext>
                </a:extLst>
              </a:tr>
              <a:tr h="392906">
                <a:tc>
                  <a:txBody>
                    <a:bodyPr/>
                    <a:lstStyle/>
                    <a:p>
                      <a:endParaRPr lang="en-US" dirty="0"/>
                    </a:p>
                  </a:txBody>
                  <a:tcPr/>
                </a:tc>
                <a:extLst>
                  <a:ext uri="{0D108BD9-81ED-4DB2-BD59-A6C34878D82A}">
                    <a16:rowId xmlns:a16="http://schemas.microsoft.com/office/drawing/2014/main" val="10002"/>
                  </a:ext>
                </a:extLst>
              </a:tr>
              <a:tr h="392906">
                <a:tc>
                  <a:txBody>
                    <a:bodyPr/>
                    <a:lstStyle/>
                    <a:p>
                      <a:endParaRPr lang="en-US" dirty="0"/>
                    </a:p>
                  </a:txBody>
                  <a:tcPr/>
                </a:tc>
                <a:extLst>
                  <a:ext uri="{0D108BD9-81ED-4DB2-BD59-A6C34878D82A}">
                    <a16:rowId xmlns:a16="http://schemas.microsoft.com/office/drawing/2014/main" val="10003"/>
                  </a:ext>
                </a:extLst>
              </a:tr>
              <a:tr h="392906">
                <a:tc>
                  <a:txBody>
                    <a:bodyPr/>
                    <a:lstStyle/>
                    <a:p>
                      <a:endParaRPr lang="en-US" dirty="0"/>
                    </a:p>
                  </a:txBody>
                  <a:tcPr/>
                </a:tc>
                <a:extLst>
                  <a:ext uri="{0D108BD9-81ED-4DB2-BD59-A6C34878D82A}">
                    <a16:rowId xmlns:a16="http://schemas.microsoft.com/office/drawing/2014/main" val="10004"/>
                  </a:ext>
                </a:extLst>
              </a:tr>
              <a:tr h="392906">
                <a:tc>
                  <a:txBody>
                    <a:bodyPr/>
                    <a:lstStyle/>
                    <a:p>
                      <a:endParaRPr lang="en-US" dirty="0"/>
                    </a:p>
                  </a:txBody>
                  <a:tcPr/>
                </a:tc>
                <a:extLst>
                  <a:ext uri="{0D108BD9-81ED-4DB2-BD59-A6C34878D82A}">
                    <a16:rowId xmlns:a16="http://schemas.microsoft.com/office/drawing/2014/main" val="10005"/>
                  </a:ext>
                </a:extLst>
              </a:tr>
              <a:tr h="392906">
                <a:tc>
                  <a:txBody>
                    <a:bodyPr/>
                    <a:lstStyle/>
                    <a:p>
                      <a:endParaRPr lang="en-US" dirty="0"/>
                    </a:p>
                  </a:txBody>
                  <a:tcPr/>
                </a:tc>
                <a:extLst>
                  <a:ext uri="{0D108BD9-81ED-4DB2-BD59-A6C34878D82A}">
                    <a16:rowId xmlns:a16="http://schemas.microsoft.com/office/drawing/2014/main" val="10006"/>
                  </a:ext>
                </a:extLst>
              </a:tr>
              <a:tr h="392906">
                <a:tc>
                  <a:txBody>
                    <a:bodyPr/>
                    <a:lstStyle/>
                    <a:p>
                      <a:endParaRPr lang="en-US" dirty="0"/>
                    </a:p>
                  </a:txBody>
                  <a:tcPr/>
                </a:tc>
                <a:extLst>
                  <a:ext uri="{0D108BD9-81ED-4DB2-BD59-A6C34878D82A}">
                    <a16:rowId xmlns:a16="http://schemas.microsoft.com/office/drawing/2014/main" val="10007"/>
                  </a:ext>
                </a:extLst>
              </a:tr>
              <a:tr h="392906">
                <a:tc>
                  <a:txBody>
                    <a:bodyPr/>
                    <a:lstStyle/>
                    <a:p>
                      <a:endParaRPr lang="en-US" dirty="0"/>
                    </a:p>
                  </a:txBody>
                  <a:tcPr/>
                </a:tc>
                <a:extLst>
                  <a:ext uri="{0D108BD9-81ED-4DB2-BD59-A6C34878D82A}">
                    <a16:rowId xmlns:a16="http://schemas.microsoft.com/office/drawing/2014/main" val="10008"/>
                  </a:ext>
                </a:extLst>
              </a:tr>
              <a:tr h="392906">
                <a:tc>
                  <a:txBody>
                    <a:bodyPr/>
                    <a:lstStyle/>
                    <a:p>
                      <a:endParaRPr lang="en-US" dirty="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9A6A67C-B9AF-4CA7-95EA-73B53E9C6AFB}" type="slidenum">
              <a:rPr lang="en-US" smtClean="0"/>
              <a:t>24</a:t>
            </a:fld>
            <a:endParaRPr lang="en-US" dirty="0"/>
          </a:p>
        </p:txBody>
      </p:sp>
    </p:spTree>
    <p:extLst>
      <p:ext uri="{BB962C8B-B14F-4D97-AF65-F5344CB8AC3E}">
        <p14:creationId xmlns:p14="http://schemas.microsoft.com/office/powerpoint/2010/main" val="321495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40040" cy="990600"/>
          </a:xfrm>
        </p:spPr>
        <p:txBody>
          <a:bodyPr/>
          <a:lstStyle/>
          <a:p>
            <a:pPr algn="ctr"/>
            <a:r>
              <a:rPr lang="en-US" sz="3200" dirty="0"/>
              <a:t>8 </a:t>
            </a:r>
            <a:r>
              <a:rPr lang="en-US" sz="3200" b="1" i="1" dirty="0">
                <a:solidFill>
                  <a:schemeClr val="accent2"/>
                </a:solidFill>
                <a:effectLst>
                  <a:outerShdw blurRad="38100" dist="38100" dir="2700000" algn="tl">
                    <a:srgbClr val="000000">
                      <a:alpha val="43137"/>
                    </a:srgbClr>
                  </a:outerShdw>
                </a:effectLst>
              </a:rPr>
              <a:t>back to basic</a:t>
            </a:r>
            <a:r>
              <a:rPr lang="en-US" sz="3200" dirty="0"/>
              <a:t> Tips </a:t>
            </a:r>
            <a:br>
              <a:rPr lang="en-US" sz="3200" dirty="0"/>
            </a:br>
            <a:r>
              <a:rPr lang="en-US" sz="3200" dirty="0"/>
              <a:t>for building customer relationships</a:t>
            </a:r>
          </a:p>
        </p:txBody>
      </p:sp>
      <p:sp>
        <p:nvSpPr>
          <p:cNvPr id="3" name="Content Placeholder 2"/>
          <p:cNvSpPr>
            <a:spLocks noGrp="1"/>
          </p:cNvSpPr>
          <p:nvPr>
            <p:ph idx="1"/>
          </p:nvPr>
        </p:nvSpPr>
        <p:spPr>
          <a:xfrm>
            <a:off x="838200" y="1295400"/>
            <a:ext cx="7696200" cy="3886200"/>
          </a:xfrm>
        </p:spPr>
        <p:txBody>
          <a:bodyPr>
            <a:normAutofit/>
          </a:bodyPr>
          <a:lstStyle/>
          <a:p>
            <a:pPr>
              <a:buFont typeface="+mj-lt"/>
              <a:buAutoNum type="arabicPeriod"/>
            </a:pPr>
            <a:r>
              <a:rPr lang="en-US" sz="2400" b="0" dirty="0"/>
              <a:t>Know What Your Customers Expect</a:t>
            </a:r>
          </a:p>
          <a:p>
            <a:pPr>
              <a:buFont typeface="+mj-lt"/>
              <a:buAutoNum type="arabicPeriod"/>
            </a:pPr>
            <a:r>
              <a:rPr lang="en-US" sz="2400" b="0" dirty="0"/>
              <a:t>Develop a Positive Team Attitude</a:t>
            </a:r>
          </a:p>
          <a:p>
            <a:pPr>
              <a:buFont typeface="+mj-lt"/>
              <a:buAutoNum type="arabicPeriod"/>
            </a:pPr>
            <a:r>
              <a:rPr lang="en-US" sz="2400" b="0" dirty="0"/>
              <a:t>Understand Communication Styles</a:t>
            </a:r>
          </a:p>
          <a:p>
            <a:pPr>
              <a:buFont typeface="+mj-lt"/>
              <a:buAutoNum type="arabicPeriod"/>
            </a:pPr>
            <a:r>
              <a:rPr lang="en-US" sz="2400" b="0" dirty="0"/>
              <a:t>Demonstrate Active Listening </a:t>
            </a:r>
          </a:p>
          <a:p>
            <a:pPr>
              <a:buFont typeface="+mj-lt"/>
              <a:buAutoNum type="arabicPeriod"/>
            </a:pPr>
            <a:r>
              <a:rPr lang="en-US" sz="2400" b="0" dirty="0"/>
              <a:t>Practice Positive Telephone Techniques</a:t>
            </a:r>
          </a:p>
          <a:p>
            <a:pPr>
              <a:buFont typeface="+mj-lt"/>
              <a:buAutoNum type="arabicPeriod"/>
            </a:pPr>
            <a:r>
              <a:rPr lang="en-US" sz="2400" b="0" dirty="0"/>
              <a:t>Utilize Word Power</a:t>
            </a:r>
          </a:p>
          <a:p>
            <a:pPr>
              <a:buFont typeface="+mj-lt"/>
              <a:buAutoNum type="arabicPeriod"/>
            </a:pPr>
            <a:r>
              <a:rPr lang="en-US" sz="2400" b="0" dirty="0"/>
              <a:t>Keep Your Cool Under Stress</a:t>
            </a:r>
          </a:p>
          <a:p>
            <a:pPr>
              <a:buFont typeface="+mj-lt"/>
              <a:buAutoNum type="arabicPeriod"/>
            </a:pPr>
            <a:r>
              <a:rPr lang="en-US" sz="2400" b="0" dirty="0"/>
              <a:t> Rules to Remember</a:t>
            </a:r>
          </a:p>
          <a:p>
            <a:pPr>
              <a:buFont typeface="+mj-lt"/>
              <a:buAutoNum type="arabicPeriod"/>
            </a:pPr>
            <a:endParaRPr lang="en-US" sz="2400" b="0" dirty="0"/>
          </a:p>
          <a:p>
            <a:pPr>
              <a:buFont typeface="+mj-lt"/>
              <a:buAutoNum type="arabicPeriod"/>
            </a:pPr>
            <a:endParaRPr lang="en-US" sz="2400" b="0" dirty="0"/>
          </a:p>
          <a:p>
            <a:pPr>
              <a:buFont typeface="+mj-lt"/>
              <a:buAutoNum type="arabicPeriod"/>
            </a:pPr>
            <a:endParaRPr lang="en-US" sz="2400" b="0" dirty="0"/>
          </a:p>
        </p:txBody>
      </p:sp>
      <p:sp>
        <p:nvSpPr>
          <p:cNvPr id="4" name="Slide Number Placeholder 3"/>
          <p:cNvSpPr>
            <a:spLocks noGrp="1"/>
          </p:cNvSpPr>
          <p:nvPr>
            <p:ph type="sldNum" sz="quarter" idx="12"/>
          </p:nvPr>
        </p:nvSpPr>
        <p:spPr/>
        <p:txBody>
          <a:bodyPr/>
          <a:lstStyle/>
          <a:p>
            <a:fld id="{F9A6A67C-B9AF-4CA7-95EA-73B53E9C6AFB}" type="slidenum">
              <a:rPr lang="en-US" smtClean="0"/>
              <a:t>3</a:t>
            </a:fld>
            <a:endParaRPr lang="en-US" dirty="0"/>
          </a:p>
        </p:txBody>
      </p:sp>
    </p:spTree>
    <p:extLst>
      <p:ext uri="{BB962C8B-B14F-4D97-AF65-F5344CB8AC3E}">
        <p14:creationId xmlns:p14="http://schemas.microsoft.com/office/powerpoint/2010/main" val="20276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87640" cy="548640"/>
          </a:xfrm>
        </p:spPr>
        <p:txBody>
          <a:bodyPr/>
          <a:lstStyle/>
          <a:p>
            <a:r>
              <a:rPr lang="en-US" dirty="0"/>
              <a:t>Tip #1:  Know what your customers expect</a:t>
            </a:r>
          </a:p>
        </p:txBody>
      </p:sp>
      <p:sp>
        <p:nvSpPr>
          <p:cNvPr id="3" name="Content Placeholder 2"/>
          <p:cNvSpPr>
            <a:spLocks noGrp="1"/>
          </p:cNvSpPr>
          <p:nvPr>
            <p:ph idx="1"/>
          </p:nvPr>
        </p:nvSpPr>
        <p:spPr>
          <a:xfrm>
            <a:off x="152400" y="838200"/>
            <a:ext cx="4343400" cy="1066800"/>
          </a:xfrm>
        </p:spPr>
        <p:txBody>
          <a:bodyPr>
            <a:noAutofit/>
          </a:bodyPr>
          <a:lstStyle/>
          <a:p>
            <a:pPr>
              <a:buFont typeface="+mj-lt"/>
              <a:buAutoNum type="arabicPeriod"/>
            </a:pPr>
            <a:r>
              <a:rPr lang="en-US" sz="1800" dirty="0"/>
              <a:t>What your customers expect:</a:t>
            </a:r>
          </a:p>
          <a:p>
            <a:endParaRPr lang="en-US" sz="1800" b="0" dirty="0"/>
          </a:p>
          <a:p>
            <a:endParaRPr lang="en-US" sz="1800" b="0" dirty="0"/>
          </a:p>
          <a:p>
            <a:endParaRPr lang="en-US" sz="1800" b="0" dirty="0"/>
          </a:p>
          <a:p>
            <a:endParaRPr lang="en-US" sz="1800" b="0" dirty="0"/>
          </a:p>
          <a:p>
            <a:endParaRPr lang="en-US" sz="1800" b="0" dirty="0"/>
          </a:p>
        </p:txBody>
      </p:sp>
      <p:sp>
        <p:nvSpPr>
          <p:cNvPr id="4" name="Slide Number Placeholder 3"/>
          <p:cNvSpPr>
            <a:spLocks noGrp="1"/>
          </p:cNvSpPr>
          <p:nvPr>
            <p:ph type="sldNum" sz="quarter" idx="12"/>
          </p:nvPr>
        </p:nvSpPr>
        <p:spPr/>
        <p:txBody>
          <a:bodyPr/>
          <a:lstStyle/>
          <a:p>
            <a:fld id="{F9A6A67C-B9AF-4CA7-95EA-73B53E9C6AFB}" type="slidenum">
              <a:rPr lang="en-US" smtClean="0"/>
              <a:t>4</a:t>
            </a:fld>
            <a:endParaRPr lang="en-US" dirty="0"/>
          </a:p>
        </p:txBody>
      </p:sp>
      <p:sp>
        <p:nvSpPr>
          <p:cNvPr id="5" name="TextBox 4"/>
          <p:cNvSpPr txBox="1"/>
          <p:nvPr/>
        </p:nvSpPr>
        <p:spPr>
          <a:xfrm>
            <a:off x="0" y="5105400"/>
            <a:ext cx="1524000" cy="307777"/>
          </a:xfrm>
          <a:prstGeom prst="rect">
            <a:avLst/>
          </a:prstGeom>
          <a:noFill/>
        </p:spPr>
        <p:txBody>
          <a:bodyPr wrap="square" rtlCol="0">
            <a:spAutoFit/>
          </a:bodyPr>
          <a:lstStyle/>
          <a:p>
            <a:r>
              <a:rPr lang="en-US" sz="1400" dirty="0"/>
              <a:t>Reliability</a:t>
            </a:r>
          </a:p>
        </p:txBody>
      </p:sp>
      <p:graphicFrame>
        <p:nvGraphicFramePr>
          <p:cNvPr id="6" name="Table 5"/>
          <p:cNvGraphicFramePr>
            <a:graphicFrameLocks noGrp="1"/>
          </p:cNvGraphicFramePr>
          <p:nvPr>
            <p:extLst>
              <p:ext uri="{D42A27DB-BD31-4B8C-83A1-F6EECF244321}">
                <p14:modId xmlns:p14="http://schemas.microsoft.com/office/powerpoint/2010/main" val="4146169254"/>
              </p:ext>
            </p:extLst>
          </p:nvPr>
        </p:nvGraphicFramePr>
        <p:xfrm>
          <a:off x="152400" y="1371600"/>
          <a:ext cx="4920761" cy="3230880"/>
        </p:xfrm>
        <a:graphic>
          <a:graphicData uri="http://schemas.openxmlformats.org/drawingml/2006/table">
            <a:tbl>
              <a:tblPr firstRow="1" bandRow="1">
                <a:tableStyleId>{8799B23B-EC83-4686-B30A-512413B5E67A}</a:tableStyleId>
              </a:tblPr>
              <a:tblGrid>
                <a:gridCol w="2520952">
                  <a:extLst>
                    <a:ext uri="{9D8B030D-6E8A-4147-A177-3AD203B41FA5}">
                      <a16:colId xmlns:a16="http://schemas.microsoft.com/office/drawing/2014/main" val="20000"/>
                    </a:ext>
                  </a:extLst>
                </a:gridCol>
                <a:gridCol w="2399809">
                  <a:extLst>
                    <a:ext uri="{9D8B030D-6E8A-4147-A177-3AD203B41FA5}">
                      <a16:colId xmlns:a16="http://schemas.microsoft.com/office/drawing/2014/main" val="20001"/>
                    </a:ext>
                  </a:extLst>
                </a:gridCol>
              </a:tblGrid>
              <a:tr h="355600">
                <a:tc gridSpan="2">
                  <a:txBody>
                    <a:bodyPr/>
                    <a:lstStyle/>
                    <a:p>
                      <a:pPr algn="ctr"/>
                      <a:r>
                        <a:rPr lang="en-US" b="0" i="1" dirty="0"/>
                        <a:t>Basic Customer Expectations / The</a:t>
                      </a:r>
                      <a:r>
                        <a:rPr lang="en-US" b="0" i="1" baseline="0" dirty="0"/>
                        <a:t> 5 R’s</a:t>
                      </a:r>
                      <a:endParaRPr lang="en-US" b="0" i="1"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355600">
                <a:tc>
                  <a:txBody>
                    <a:bodyPr/>
                    <a:lstStyle/>
                    <a:p>
                      <a:r>
                        <a:rPr lang="en-US" b="0" dirty="0"/>
                        <a:t>Rapport</a:t>
                      </a:r>
                    </a:p>
                  </a:txBody>
                  <a:tcPr/>
                </a:tc>
                <a:tc>
                  <a:txBody>
                    <a:bodyPr/>
                    <a:lstStyle/>
                    <a:p>
                      <a:r>
                        <a:rPr lang="en-US" dirty="0">
                          <a:solidFill>
                            <a:srgbClr val="FF0000"/>
                          </a:solidFill>
                        </a:rPr>
                        <a:t>Relationship</a:t>
                      </a:r>
                    </a:p>
                  </a:txBody>
                  <a:tcPr/>
                </a:tc>
                <a:extLst>
                  <a:ext uri="{0D108BD9-81ED-4DB2-BD59-A6C34878D82A}">
                    <a16:rowId xmlns:a16="http://schemas.microsoft.com/office/drawing/2014/main" val="10001"/>
                  </a:ext>
                </a:extLst>
              </a:tr>
              <a:tr h="355600">
                <a:tc>
                  <a:txBody>
                    <a:bodyPr/>
                    <a:lstStyle/>
                    <a:p>
                      <a:r>
                        <a:rPr lang="en-US" b="0" dirty="0"/>
                        <a:t>Recognition </a:t>
                      </a:r>
                      <a:r>
                        <a:rPr lang="en-US" b="0" dirty="0">
                          <a:solidFill>
                            <a:srgbClr val="FF0000"/>
                          </a:solidFill>
                        </a:rPr>
                        <a:t>(Compliment)</a:t>
                      </a:r>
                    </a:p>
                  </a:txBody>
                  <a:tcPr/>
                </a:tc>
                <a:tc>
                  <a:txBody>
                    <a:bodyPr/>
                    <a:lstStyle/>
                    <a:p>
                      <a:r>
                        <a:rPr lang="en-US" dirty="0">
                          <a:solidFill>
                            <a:srgbClr val="FF0000"/>
                          </a:solidFill>
                        </a:rPr>
                        <a:t>Responsiveness</a:t>
                      </a:r>
                      <a:r>
                        <a:rPr lang="en-US" baseline="0" dirty="0">
                          <a:solidFill>
                            <a:srgbClr val="FF0000"/>
                          </a:solidFill>
                        </a:rPr>
                        <a:t> (now)</a:t>
                      </a:r>
                      <a:endParaRPr lang="en-US" dirty="0">
                        <a:solidFill>
                          <a:srgbClr val="FF0000"/>
                        </a:solidFill>
                      </a:endParaRPr>
                    </a:p>
                  </a:txBody>
                  <a:tcPr/>
                </a:tc>
                <a:extLst>
                  <a:ext uri="{0D108BD9-81ED-4DB2-BD59-A6C34878D82A}">
                    <a16:rowId xmlns:a16="http://schemas.microsoft.com/office/drawing/2014/main" val="10002"/>
                  </a:ext>
                </a:extLst>
              </a:tr>
              <a:tr h="355600">
                <a:tc>
                  <a:txBody>
                    <a:bodyPr/>
                    <a:lstStyle/>
                    <a:p>
                      <a:r>
                        <a:rPr lang="en-US" b="0" dirty="0"/>
                        <a:t>Reliability</a:t>
                      </a:r>
                    </a:p>
                    <a:p>
                      <a:r>
                        <a:rPr lang="en-US" b="0" dirty="0">
                          <a:solidFill>
                            <a:srgbClr val="FF0000"/>
                          </a:solidFill>
                        </a:rPr>
                        <a:t>(Keep promises)</a:t>
                      </a:r>
                    </a:p>
                  </a:txBody>
                  <a:tcPr/>
                </a:tc>
                <a:tc>
                  <a:txBody>
                    <a:bodyPr/>
                    <a:lstStyle/>
                    <a:p>
                      <a:r>
                        <a:rPr lang="en-US" dirty="0">
                          <a:solidFill>
                            <a:srgbClr val="FF0000"/>
                          </a:solidFill>
                        </a:rPr>
                        <a:t>Assurance </a:t>
                      </a:r>
                    </a:p>
                    <a:p>
                      <a:r>
                        <a:rPr lang="en-US" sz="1600" dirty="0">
                          <a:solidFill>
                            <a:srgbClr val="FF0000"/>
                          </a:solidFill>
                        </a:rPr>
                        <a:t>(Knowledge / Courtesy)</a:t>
                      </a:r>
                    </a:p>
                  </a:txBody>
                  <a:tcPr/>
                </a:tc>
                <a:extLst>
                  <a:ext uri="{0D108BD9-81ED-4DB2-BD59-A6C34878D82A}">
                    <a16:rowId xmlns:a16="http://schemas.microsoft.com/office/drawing/2014/main" val="10003"/>
                  </a:ext>
                </a:extLst>
              </a:tr>
              <a:tr h="355600">
                <a:tc>
                  <a:txBody>
                    <a:bodyPr/>
                    <a:lstStyle/>
                    <a:p>
                      <a:r>
                        <a:rPr lang="en-US" b="0" dirty="0"/>
                        <a:t>Respect</a:t>
                      </a:r>
                    </a:p>
                    <a:p>
                      <a:r>
                        <a:rPr lang="en-US" sz="1400" b="0" dirty="0">
                          <a:solidFill>
                            <a:srgbClr val="FF0000"/>
                          </a:solidFill>
                        </a:rPr>
                        <a:t>(Receive same level of service)</a:t>
                      </a:r>
                    </a:p>
                  </a:txBody>
                  <a:tcPr/>
                </a:tc>
                <a:tc>
                  <a:txBody>
                    <a:bodyPr/>
                    <a:lstStyle/>
                    <a:p>
                      <a:r>
                        <a:rPr lang="en-US" dirty="0">
                          <a:solidFill>
                            <a:srgbClr val="FF0000"/>
                          </a:solidFill>
                        </a:rPr>
                        <a:t>Empathy (Care)</a:t>
                      </a:r>
                    </a:p>
                  </a:txBody>
                  <a:tcPr/>
                </a:tc>
                <a:extLst>
                  <a:ext uri="{0D108BD9-81ED-4DB2-BD59-A6C34878D82A}">
                    <a16:rowId xmlns:a16="http://schemas.microsoft.com/office/drawing/2014/main" val="10004"/>
                  </a:ext>
                </a:extLst>
              </a:tr>
              <a:tr h="355600">
                <a:tc>
                  <a:txBody>
                    <a:bodyPr/>
                    <a:lstStyle/>
                    <a:p>
                      <a:r>
                        <a:rPr lang="en-US" b="0" dirty="0"/>
                        <a:t>Resolution</a:t>
                      </a:r>
                    </a:p>
                    <a:p>
                      <a:r>
                        <a:rPr lang="en-US" b="0" dirty="0">
                          <a:solidFill>
                            <a:srgbClr val="FF0000"/>
                          </a:solidFill>
                        </a:rPr>
                        <a:t>(Follow-up calls)</a:t>
                      </a:r>
                    </a:p>
                  </a:txBody>
                  <a:tcPr/>
                </a:tc>
                <a:tc>
                  <a:txBody>
                    <a:bodyPr/>
                    <a:lstStyle/>
                    <a:p>
                      <a:r>
                        <a:rPr lang="en-US" dirty="0">
                          <a:solidFill>
                            <a:srgbClr val="FF0000"/>
                          </a:solidFill>
                        </a:rPr>
                        <a:t>Outcome</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3141785" y="5562600"/>
            <a:ext cx="5791200" cy="646331"/>
          </a:xfrm>
          <a:prstGeom prst="rect">
            <a:avLst/>
          </a:prstGeom>
          <a:noFill/>
        </p:spPr>
        <p:txBody>
          <a:bodyPr wrap="square" rtlCol="0">
            <a:spAutoFit/>
          </a:bodyPr>
          <a:lstStyle/>
          <a:p>
            <a:pPr algn="r"/>
            <a:r>
              <a:rPr lang="en-US" dirty="0"/>
              <a:t>“When in doubt, tell the truth.” Mark Twain</a:t>
            </a:r>
          </a:p>
          <a:p>
            <a:endParaRPr lang="en-US" dirty="0"/>
          </a:p>
        </p:txBody>
      </p:sp>
      <p:sp>
        <p:nvSpPr>
          <p:cNvPr id="8" name="Content Placeholder 2"/>
          <p:cNvSpPr txBox="1">
            <a:spLocks/>
          </p:cNvSpPr>
          <p:nvPr/>
        </p:nvSpPr>
        <p:spPr>
          <a:xfrm>
            <a:off x="5190392" y="2819400"/>
            <a:ext cx="3979985" cy="21717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1800" dirty="0"/>
              <a:t>2.  How they get their expectations:</a:t>
            </a:r>
          </a:p>
          <a:p>
            <a:pPr>
              <a:buFont typeface="Arial" pitchFamily="34" charset="0"/>
              <a:buChar char="•"/>
            </a:pPr>
            <a:r>
              <a:rPr lang="en-US" sz="1800" b="0" dirty="0"/>
              <a:t>Word of mouth</a:t>
            </a:r>
          </a:p>
          <a:p>
            <a:pPr>
              <a:buFont typeface="Arial" pitchFamily="34" charset="0"/>
              <a:buChar char="•"/>
            </a:pPr>
            <a:r>
              <a:rPr lang="en-US" sz="1800" b="0" dirty="0"/>
              <a:t>Competition</a:t>
            </a:r>
          </a:p>
          <a:p>
            <a:pPr>
              <a:buFont typeface="Arial" pitchFamily="34" charset="0"/>
              <a:buChar char="•"/>
            </a:pPr>
            <a:r>
              <a:rPr lang="en-US" sz="1800" b="0" dirty="0"/>
              <a:t>Consistency in services</a:t>
            </a:r>
          </a:p>
          <a:p>
            <a:pPr>
              <a:buFont typeface="Arial" pitchFamily="34" charset="0"/>
              <a:buChar char="•"/>
            </a:pPr>
            <a:r>
              <a:rPr lang="en-US" sz="1800" b="0" dirty="0"/>
              <a:t>Contracts / Sales Agreements</a:t>
            </a:r>
          </a:p>
        </p:txBody>
      </p:sp>
      <p:sp>
        <p:nvSpPr>
          <p:cNvPr id="9" name="TextBox 8"/>
          <p:cNvSpPr txBox="1"/>
          <p:nvPr/>
        </p:nvSpPr>
        <p:spPr>
          <a:xfrm>
            <a:off x="5029200" y="1473236"/>
            <a:ext cx="2268415" cy="461665"/>
          </a:xfrm>
          <a:prstGeom prst="rect">
            <a:avLst/>
          </a:prstGeom>
          <a:noFill/>
        </p:spPr>
        <p:txBody>
          <a:bodyPr wrap="square" rtlCol="0">
            <a:spAutoFit/>
          </a:bodyPr>
          <a:lstStyle/>
          <a:p>
            <a:r>
              <a:rPr lang="en-US" sz="1200" i="1" dirty="0">
                <a:solidFill>
                  <a:srgbClr val="FF0000"/>
                </a:solidFill>
              </a:rPr>
              <a:t>Should review the 5 R’s at least twice a year as a refresher.</a:t>
            </a:r>
          </a:p>
        </p:txBody>
      </p:sp>
      <p:sp>
        <p:nvSpPr>
          <p:cNvPr id="10" name="TextBox 9"/>
          <p:cNvSpPr txBox="1"/>
          <p:nvPr/>
        </p:nvSpPr>
        <p:spPr>
          <a:xfrm>
            <a:off x="5159078" y="4630519"/>
            <a:ext cx="3268593" cy="646331"/>
          </a:xfrm>
          <a:prstGeom prst="rect">
            <a:avLst/>
          </a:prstGeom>
          <a:noFill/>
        </p:spPr>
        <p:txBody>
          <a:bodyPr wrap="square" rtlCol="0">
            <a:spAutoFit/>
          </a:bodyPr>
          <a:lstStyle/>
          <a:p>
            <a:r>
              <a:rPr lang="en-US" sz="1200" i="1" dirty="0">
                <a:solidFill>
                  <a:srgbClr val="FF0000"/>
                </a:solidFill>
              </a:rPr>
              <a:t>Ask audience for other ways they feel customers get their expectations.  Examples:  Media, Certifications / Awards</a:t>
            </a:r>
          </a:p>
        </p:txBody>
      </p:sp>
      <p:sp>
        <p:nvSpPr>
          <p:cNvPr id="11" name="TextBox 10"/>
          <p:cNvSpPr txBox="1"/>
          <p:nvPr/>
        </p:nvSpPr>
        <p:spPr>
          <a:xfrm>
            <a:off x="922020" y="485737"/>
            <a:ext cx="7620000" cy="461665"/>
          </a:xfrm>
          <a:prstGeom prst="rect">
            <a:avLst/>
          </a:prstGeom>
          <a:noFill/>
        </p:spPr>
        <p:txBody>
          <a:bodyPr wrap="square" rtlCol="0">
            <a:spAutoFit/>
          </a:bodyPr>
          <a:lstStyle/>
          <a:p>
            <a:r>
              <a:rPr lang="en-US" sz="1200" i="1" dirty="0">
                <a:solidFill>
                  <a:srgbClr val="FF0000"/>
                </a:solidFill>
              </a:rPr>
              <a:t>It is helpful to remember that customers tend to remember the unexpected – either exceptional service or poor service – and ignore and forget average service.  </a:t>
            </a:r>
            <a:r>
              <a:rPr lang="en-US" sz="1200" b="1" u="sng" dirty="0">
                <a:solidFill>
                  <a:srgbClr val="FF0000"/>
                </a:solidFill>
              </a:rPr>
              <a:t>Review every 6 months</a:t>
            </a:r>
          </a:p>
        </p:txBody>
      </p:sp>
    </p:spTree>
    <p:extLst>
      <p:ext uri="{BB962C8B-B14F-4D97-AF65-F5344CB8AC3E}">
        <p14:creationId xmlns:p14="http://schemas.microsoft.com/office/powerpoint/2010/main" val="163938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7520940" cy="548640"/>
          </a:xfrm>
        </p:spPr>
        <p:txBody>
          <a:bodyPr/>
          <a:lstStyle/>
          <a:p>
            <a:r>
              <a:rPr lang="en-US" dirty="0"/>
              <a:t>Tip #2:  Build a positive team attitude</a:t>
            </a:r>
          </a:p>
        </p:txBody>
      </p:sp>
      <p:sp>
        <p:nvSpPr>
          <p:cNvPr id="3" name="Content Placeholder 2"/>
          <p:cNvSpPr>
            <a:spLocks noGrp="1"/>
          </p:cNvSpPr>
          <p:nvPr>
            <p:ph idx="1"/>
          </p:nvPr>
        </p:nvSpPr>
        <p:spPr>
          <a:xfrm>
            <a:off x="762000" y="898376"/>
            <a:ext cx="7787640" cy="4114800"/>
          </a:xfrm>
        </p:spPr>
        <p:txBody>
          <a:bodyPr>
            <a:noAutofit/>
          </a:bodyPr>
          <a:lstStyle/>
          <a:p>
            <a:pPr>
              <a:buFont typeface="+mj-lt"/>
              <a:buAutoNum type="arabicPeriod"/>
            </a:pPr>
            <a:r>
              <a:rPr lang="en-US" sz="2000" b="0" dirty="0"/>
              <a:t>Are you enthusiastic about your job?</a:t>
            </a:r>
          </a:p>
          <a:p>
            <a:pPr>
              <a:buFont typeface="+mj-lt"/>
              <a:buAutoNum type="arabicPeriod"/>
            </a:pPr>
            <a:r>
              <a:rPr lang="en-US" sz="2000" b="0" dirty="0"/>
              <a:t>Are you a supportive co-worker?</a:t>
            </a:r>
          </a:p>
          <a:p>
            <a:pPr>
              <a:buFont typeface="+mj-lt"/>
              <a:buAutoNum type="arabicPeriod"/>
            </a:pPr>
            <a:r>
              <a:rPr lang="en-US" sz="2000" b="0" dirty="0"/>
              <a:t>Do you coach others when necessary?</a:t>
            </a:r>
          </a:p>
          <a:p>
            <a:pPr>
              <a:buFont typeface="+mj-lt"/>
              <a:buAutoNum type="arabicPeriod"/>
            </a:pPr>
            <a:r>
              <a:rPr lang="en-US" sz="2000" b="0" dirty="0"/>
              <a:t>Do you make an extra effort to remember names?</a:t>
            </a:r>
          </a:p>
          <a:p>
            <a:pPr>
              <a:buFont typeface="+mj-lt"/>
              <a:buAutoNum type="arabicPeriod"/>
            </a:pPr>
            <a:r>
              <a:rPr lang="en-US" sz="2000" b="0" dirty="0"/>
              <a:t>Do you naturally smile a lot?</a:t>
            </a:r>
          </a:p>
          <a:p>
            <a:pPr>
              <a:buFont typeface="+mj-lt"/>
              <a:buAutoNum type="arabicPeriod"/>
            </a:pPr>
            <a:r>
              <a:rPr lang="en-US" sz="2000" b="0" dirty="0"/>
              <a:t>Are you fun to work with?</a:t>
            </a:r>
          </a:p>
          <a:p>
            <a:pPr>
              <a:buFont typeface="+mj-lt"/>
              <a:buAutoNum type="arabicPeriod"/>
            </a:pPr>
            <a:r>
              <a:rPr lang="en-US" sz="2000" b="0" dirty="0"/>
              <a:t>Would you choose to work with YOU on a team?</a:t>
            </a:r>
          </a:p>
          <a:p>
            <a:pPr>
              <a:buFont typeface="+mj-lt"/>
              <a:buAutoNum type="arabicPeriod"/>
            </a:pPr>
            <a:r>
              <a:rPr lang="en-US" sz="2000" b="0" dirty="0"/>
              <a:t>Do you share information with co-workers to them do a better job?</a:t>
            </a:r>
          </a:p>
          <a:p>
            <a:pPr>
              <a:buFont typeface="+mj-lt"/>
              <a:buAutoNum type="arabicPeriod"/>
            </a:pPr>
            <a:r>
              <a:rPr lang="en-US" sz="2000" b="0" dirty="0"/>
              <a:t>Do you often make positive statements about your organization?</a:t>
            </a:r>
          </a:p>
          <a:p>
            <a:pPr>
              <a:buFont typeface="+mj-lt"/>
              <a:buAutoNum type="arabicPeriod"/>
            </a:pPr>
            <a:r>
              <a:rPr lang="en-US" sz="2000" b="0" dirty="0"/>
              <a:t>Do you genuinely like people?</a:t>
            </a:r>
          </a:p>
        </p:txBody>
      </p:sp>
      <p:sp>
        <p:nvSpPr>
          <p:cNvPr id="4" name="Slide Number Placeholder 3"/>
          <p:cNvSpPr>
            <a:spLocks noGrp="1"/>
          </p:cNvSpPr>
          <p:nvPr>
            <p:ph type="sldNum" sz="quarter" idx="12"/>
          </p:nvPr>
        </p:nvSpPr>
        <p:spPr/>
        <p:txBody>
          <a:bodyPr/>
          <a:lstStyle/>
          <a:p>
            <a:fld id="{F9A6A67C-B9AF-4CA7-95EA-73B53E9C6AFB}" type="slidenum">
              <a:rPr lang="en-US" smtClean="0"/>
              <a:t>5</a:t>
            </a:fld>
            <a:endParaRPr lang="en-US" dirty="0"/>
          </a:p>
        </p:txBody>
      </p:sp>
      <p:sp>
        <p:nvSpPr>
          <p:cNvPr id="5" name="TextBox 4"/>
          <p:cNvSpPr txBox="1"/>
          <p:nvPr/>
        </p:nvSpPr>
        <p:spPr>
          <a:xfrm>
            <a:off x="6477000" y="685800"/>
            <a:ext cx="2286000" cy="954107"/>
          </a:xfrm>
          <a:prstGeom prst="rect">
            <a:avLst/>
          </a:prstGeom>
          <a:noFill/>
        </p:spPr>
        <p:txBody>
          <a:bodyPr wrap="square" rtlCol="0">
            <a:spAutoFit/>
          </a:bodyPr>
          <a:lstStyle/>
          <a:p>
            <a:pPr algn="ctr"/>
            <a:r>
              <a:rPr lang="en-US" sz="2800" b="1" dirty="0">
                <a:solidFill>
                  <a:schemeClr val="accent2"/>
                </a:solidFill>
              </a:rPr>
              <a:t>Answer</a:t>
            </a:r>
          </a:p>
          <a:p>
            <a:pPr algn="ctr"/>
            <a:r>
              <a:rPr lang="en-US" sz="2800" b="1" dirty="0">
                <a:solidFill>
                  <a:schemeClr val="accent2"/>
                </a:solidFill>
              </a:rPr>
              <a:t>Yes   or   No</a:t>
            </a:r>
          </a:p>
        </p:txBody>
      </p:sp>
      <p:sp>
        <p:nvSpPr>
          <p:cNvPr id="7" name="TextBox 6"/>
          <p:cNvSpPr txBox="1"/>
          <p:nvPr/>
        </p:nvSpPr>
        <p:spPr>
          <a:xfrm>
            <a:off x="0" y="5105400"/>
            <a:ext cx="1524000" cy="307777"/>
          </a:xfrm>
          <a:prstGeom prst="rect">
            <a:avLst/>
          </a:prstGeom>
          <a:noFill/>
        </p:spPr>
        <p:txBody>
          <a:bodyPr wrap="square" rtlCol="0">
            <a:spAutoFit/>
          </a:bodyPr>
          <a:lstStyle/>
          <a:p>
            <a:r>
              <a:rPr lang="en-US" sz="1400" dirty="0"/>
              <a:t>Positive Attitude</a:t>
            </a:r>
          </a:p>
        </p:txBody>
      </p:sp>
      <p:sp>
        <p:nvSpPr>
          <p:cNvPr id="8" name="TextBox 7"/>
          <p:cNvSpPr txBox="1"/>
          <p:nvPr/>
        </p:nvSpPr>
        <p:spPr>
          <a:xfrm>
            <a:off x="1981200" y="5104082"/>
            <a:ext cx="6114171" cy="1569660"/>
          </a:xfrm>
          <a:prstGeom prst="rect">
            <a:avLst/>
          </a:prstGeom>
          <a:noFill/>
        </p:spPr>
        <p:txBody>
          <a:bodyPr wrap="square" rtlCol="0">
            <a:spAutoFit/>
          </a:bodyPr>
          <a:lstStyle/>
          <a:p>
            <a:r>
              <a:rPr lang="en-US" sz="1600" i="1" dirty="0">
                <a:solidFill>
                  <a:schemeClr val="bg1"/>
                </a:solidFill>
              </a:rPr>
              <a:t>Read the question to the audience and have them answer each one YES or NO.  For every YES, they are to give themselves 1 point….add up the total points.</a:t>
            </a:r>
          </a:p>
          <a:p>
            <a:endParaRPr lang="en-US" sz="1600" i="1" dirty="0">
              <a:solidFill>
                <a:schemeClr val="bg1"/>
              </a:solidFill>
            </a:endParaRPr>
          </a:p>
          <a:p>
            <a:r>
              <a:rPr lang="en-US" sz="1600" i="1" dirty="0">
                <a:solidFill>
                  <a:schemeClr val="bg1"/>
                </a:solidFill>
              </a:rPr>
              <a:t>If total score is 7 that is average / &gt; 7 is a positive person / &lt; 7 they will need to regroup and work on improving to be a positive person</a:t>
            </a:r>
          </a:p>
        </p:txBody>
      </p:sp>
    </p:spTree>
    <p:extLst>
      <p:ext uri="{BB962C8B-B14F-4D97-AF65-F5344CB8AC3E}">
        <p14:creationId xmlns:p14="http://schemas.microsoft.com/office/powerpoint/2010/main" val="195947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r>
              <a:rPr lang="en-US" dirty="0"/>
              <a:t>Tip #2:  Build a positive team attitude</a:t>
            </a:r>
          </a:p>
        </p:txBody>
      </p:sp>
      <p:sp>
        <p:nvSpPr>
          <p:cNvPr id="3" name="Content Placeholder 2"/>
          <p:cNvSpPr>
            <a:spLocks noGrp="1"/>
          </p:cNvSpPr>
          <p:nvPr>
            <p:ph idx="1"/>
          </p:nvPr>
        </p:nvSpPr>
        <p:spPr>
          <a:xfrm>
            <a:off x="609600" y="914400"/>
            <a:ext cx="8077200" cy="4114800"/>
          </a:xfrm>
        </p:spPr>
        <p:txBody>
          <a:bodyPr>
            <a:noAutofit/>
          </a:bodyPr>
          <a:lstStyle/>
          <a:p>
            <a:pPr algn="ctr"/>
            <a:r>
              <a:rPr lang="en-US" sz="2000" b="0" dirty="0"/>
              <a:t>Your commitment to customer service starts at the heart.    </a:t>
            </a:r>
          </a:p>
          <a:p>
            <a:pPr algn="ctr"/>
            <a:r>
              <a:rPr lang="en-US" sz="2400" i="1" dirty="0">
                <a:solidFill>
                  <a:schemeClr val="accent3"/>
                </a:solidFill>
                <a:effectLst>
                  <a:outerShdw blurRad="38100" dist="38100" dir="2700000" algn="tl">
                    <a:srgbClr val="000000">
                      <a:alpha val="43137"/>
                    </a:srgbClr>
                  </a:outerShdw>
                </a:effectLst>
              </a:rPr>
              <a:t>IT’S UP TO YOU!</a:t>
            </a:r>
          </a:p>
          <a:p>
            <a:r>
              <a:rPr lang="en-US" sz="2000" i="1" u="sng" dirty="0"/>
              <a:t>7 Ways to build a positive attitude:</a:t>
            </a:r>
          </a:p>
          <a:p>
            <a:pPr>
              <a:buFont typeface="+mj-lt"/>
              <a:buAutoNum type="arabicPeriod"/>
            </a:pPr>
            <a:r>
              <a:rPr lang="en-US" sz="2000" b="0" dirty="0"/>
              <a:t>Be flexible and try to see things through the other person’s eyes.</a:t>
            </a:r>
          </a:p>
          <a:p>
            <a:pPr>
              <a:buFont typeface="+mj-lt"/>
              <a:buAutoNum type="arabicPeriod"/>
            </a:pPr>
            <a:r>
              <a:rPr lang="en-US" sz="2000" b="0" dirty="0"/>
              <a:t>Use humor…make your job fun!</a:t>
            </a:r>
          </a:p>
          <a:p>
            <a:pPr>
              <a:buFont typeface="+mj-lt"/>
              <a:buAutoNum type="arabicPeriod"/>
            </a:pPr>
            <a:r>
              <a:rPr lang="en-US" sz="2000" b="0" dirty="0"/>
              <a:t>Show enthusiasm for your job.</a:t>
            </a:r>
          </a:p>
          <a:p>
            <a:pPr>
              <a:buFont typeface="+mj-lt"/>
              <a:buAutoNum type="arabicPeriod"/>
            </a:pPr>
            <a:r>
              <a:rPr lang="en-US" sz="2000" b="0" dirty="0"/>
              <a:t>Smile, it’s contagious.</a:t>
            </a:r>
          </a:p>
          <a:p>
            <a:pPr>
              <a:buFont typeface="+mj-lt"/>
              <a:buAutoNum type="arabicPeriod"/>
            </a:pPr>
            <a:r>
              <a:rPr lang="en-US" sz="2000" b="0" dirty="0"/>
              <a:t>Take job ownership.</a:t>
            </a:r>
          </a:p>
          <a:p>
            <a:pPr>
              <a:buFont typeface="+mj-lt"/>
              <a:buAutoNum type="arabicPeriod"/>
            </a:pPr>
            <a:r>
              <a:rPr lang="en-US" sz="2000" b="0" dirty="0"/>
              <a:t>Replace criticism with positive ideas.</a:t>
            </a:r>
          </a:p>
          <a:p>
            <a:pPr>
              <a:buFont typeface="+mj-lt"/>
              <a:buAutoNum type="arabicPeriod"/>
            </a:pPr>
            <a:r>
              <a:rPr lang="en-US" sz="2000" b="0" dirty="0"/>
              <a:t>Be a coach.</a:t>
            </a:r>
          </a:p>
        </p:txBody>
      </p:sp>
      <p:sp>
        <p:nvSpPr>
          <p:cNvPr id="4" name="Slide Number Placeholder 3"/>
          <p:cNvSpPr>
            <a:spLocks noGrp="1"/>
          </p:cNvSpPr>
          <p:nvPr>
            <p:ph type="sldNum" sz="quarter" idx="12"/>
          </p:nvPr>
        </p:nvSpPr>
        <p:spPr/>
        <p:txBody>
          <a:bodyPr/>
          <a:lstStyle/>
          <a:p>
            <a:fld id="{F9A6A67C-B9AF-4CA7-95EA-73B53E9C6AFB}" type="slidenum">
              <a:rPr lang="en-US" smtClean="0"/>
              <a:t>6</a:t>
            </a:fld>
            <a:endParaRPr lang="en-US" dirty="0"/>
          </a:p>
        </p:txBody>
      </p:sp>
      <p:sp>
        <p:nvSpPr>
          <p:cNvPr id="5" name="TextBox 4"/>
          <p:cNvSpPr txBox="1"/>
          <p:nvPr/>
        </p:nvSpPr>
        <p:spPr>
          <a:xfrm>
            <a:off x="3141785" y="5334000"/>
            <a:ext cx="5791200" cy="923330"/>
          </a:xfrm>
          <a:prstGeom prst="rect">
            <a:avLst/>
          </a:prstGeom>
          <a:noFill/>
        </p:spPr>
        <p:txBody>
          <a:bodyPr wrap="square" rtlCol="0">
            <a:spAutoFit/>
          </a:bodyPr>
          <a:lstStyle/>
          <a:p>
            <a:pPr algn="r"/>
            <a:r>
              <a:rPr lang="en-US" dirty="0"/>
              <a:t>“A smile is the shortest distance between two people.” Victor Borge</a:t>
            </a:r>
          </a:p>
          <a:p>
            <a:endParaRPr lang="en-US" dirty="0"/>
          </a:p>
        </p:txBody>
      </p:sp>
      <p:sp>
        <p:nvSpPr>
          <p:cNvPr id="7" name="TextBox 6"/>
          <p:cNvSpPr txBox="1"/>
          <p:nvPr/>
        </p:nvSpPr>
        <p:spPr>
          <a:xfrm>
            <a:off x="0" y="5105400"/>
            <a:ext cx="1524000" cy="307777"/>
          </a:xfrm>
          <a:prstGeom prst="rect">
            <a:avLst/>
          </a:prstGeom>
          <a:noFill/>
        </p:spPr>
        <p:txBody>
          <a:bodyPr wrap="square" rtlCol="0">
            <a:spAutoFit/>
          </a:bodyPr>
          <a:lstStyle/>
          <a:p>
            <a:r>
              <a:rPr lang="en-US" sz="1400" dirty="0"/>
              <a:t>Positive Attitude</a:t>
            </a:r>
          </a:p>
        </p:txBody>
      </p:sp>
      <p:sp>
        <p:nvSpPr>
          <p:cNvPr id="8" name="TextBox 7"/>
          <p:cNvSpPr txBox="1"/>
          <p:nvPr/>
        </p:nvSpPr>
        <p:spPr>
          <a:xfrm>
            <a:off x="5134082" y="2971800"/>
            <a:ext cx="3810000" cy="830997"/>
          </a:xfrm>
          <a:prstGeom prst="rect">
            <a:avLst/>
          </a:prstGeom>
          <a:noFill/>
        </p:spPr>
        <p:txBody>
          <a:bodyPr wrap="square" rtlCol="0">
            <a:spAutoFit/>
          </a:bodyPr>
          <a:lstStyle/>
          <a:p>
            <a:r>
              <a:rPr lang="en-US" sz="1200" i="1" dirty="0">
                <a:solidFill>
                  <a:srgbClr val="FF0000"/>
                </a:solidFill>
              </a:rPr>
              <a:t>Positive Attitude really is a reflection of the commitment you have…and begins with your heart.  If your heart isn’t in the job, others can feel that. Stress the importance of owning their attitudes and feeling the job from within.</a:t>
            </a:r>
          </a:p>
        </p:txBody>
      </p:sp>
      <p:sp>
        <p:nvSpPr>
          <p:cNvPr id="6" name="5-Point Star 5"/>
          <p:cNvSpPr/>
          <p:nvPr/>
        </p:nvSpPr>
        <p:spPr>
          <a:xfrm>
            <a:off x="7772400" y="866880"/>
            <a:ext cx="381000" cy="39984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248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dirty="0"/>
              <a:t>Tip #2:  Build a positive team attitude</a:t>
            </a:r>
          </a:p>
        </p:txBody>
      </p:sp>
      <p:sp>
        <p:nvSpPr>
          <p:cNvPr id="3" name="Content Placeholder 2"/>
          <p:cNvSpPr>
            <a:spLocks noGrp="1"/>
          </p:cNvSpPr>
          <p:nvPr>
            <p:ph idx="1"/>
          </p:nvPr>
        </p:nvSpPr>
        <p:spPr>
          <a:xfrm>
            <a:off x="609600" y="914400"/>
            <a:ext cx="8077200" cy="4114800"/>
          </a:xfrm>
        </p:spPr>
        <p:txBody>
          <a:bodyPr>
            <a:noAutofit/>
          </a:bodyPr>
          <a:lstStyle/>
          <a:p>
            <a:pPr algn="ctr"/>
            <a:endParaRPr lang="en-US" sz="4000" b="0" dirty="0"/>
          </a:p>
          <a:p>
            <a:pPr algn="ctr"/>
            <a:r>
              <a:rPr lang="en-US" sz="8000" dirty="0"/>
              <a:t>E   +  R  =  O</a:t>
            </a:r>
          </a:p>
          <a:p>
            <a:pPr algn="ctr"/>
            <a:endParaRPr lang="en-US" sz="4000" b="0" dirty="0"/>
          </a:p>
          <a:p>
            <a:pPr algn="ctr"/>
            <a:r>
              <a:rPr lang="en-US" sz="4400" b="0" dirty="0"/>
              <a:t>Event  +  Response  =  Outcome</a:t>
            </a:r>
          </a:p>
        </p:txBody>
      </p:sp>
      <p:sp>
        <p:nvSpPr>
          <p:cNvPr id="4" name="Slide Number Placeholder 3"/>
          <p:cNvSpPr>
            <a:spLocks noGrp="1"/>
          </p:cNvSpPr>
          <p:nvPr>
            <p:ph type="sldNum" sz="quarter" idx="12"/>
          </p:nvPr>
        </p:nvSpPr>
        <p:spPr/>
        <p:txBody>
          <a:bodyPr/>
          <a:lstStyle/>
          <a:p>
            <a:fld id="{F9A6A67C-B9AF-4CA7-95EA-73B53E9C6AFB}" type="slidenum">
              <a:rPr lang="en-US" smtClean="0"/>
              <a:t>7</a:t>
            </a:fld>
            <a:endParaRPr lang="en-US" dirty="0"/>
          </a:p>
        </p:txBody>
      </p:sp>
      <p:sp>
        <p:nvSpPr>
          <p:cNvPr id="6" name="TextBox 5"/>
          <p:cNvSpPr txBox="1"/>
          <p:nvPr/>
        </p:nvSpPr>
        <p:spPr>
          <a:xfrm>
            <a:off x="0" y="5105400"/>
            <a:ext cx="1524000" cy="307777"/>
          </a:xfrm>
          <a:prstGeom prst="rect">
            <a:avLst/>
          </a:prstGeom>
          <a:noFill/>
        </p:spPr>
        <p:txBody>
          <a:bodyPr wrap="square" rtlCol="0">
            <a:spAutoFit/>
          </a:bodyPr>
          <a:lstStyle/>
          <a:p>
            <a:r>
              <a:rPr lang="en-US" sz="1400" dirty="0"/>
              <a:t>Positive Attitude</a:t>
            </a:r>
          </a:p>
        </p:txBody>
      </p:sp>
      <p:sp>
        <p:nvSpPr>
          <p:cNvPr id="5" name="TextBox 4"/>
          <p:cNvSpPr txBox="1"/>
          <p:nvPr/>
        </p:nvSpPr>
        <p:spPr>
          <a:xfrm>
            <a:off x="4876800" y="5172670"/>
            <a:ext cx="4114800" cy="923330"/>
          </a:xfrm>
          <a:prstGeom prst="rect">
            <a:avLst/>
          </a:prstGeom>
          <a:noFill/>
        </p:spPr>
        <p:txBody>
          <a:bodyPr wrap="square" rtlCol="0">
            <a:spAutoFit/>
          </a:bodyPr>
          <a:lstStyle/>
          <a:p>
            <a:pPr algn="r"/>
            <a:r>
              <a:rPr lang="en-US" dirty="0"/>
              <a:t>Your response is </a:t>
            </a:r>
            <a:r>
              <a:rPr lang="en-US" i="1" dirty="0"/>
              <a:t>KEY</a:t>
            </a:r>
            <a:r>
              <a:rPr lang="en-US" dirty="0"/>
              <a:t> to your attitude.</a:t>
            </a:r>
          </a:p>
          <a:p>
            <a:pPr algn="r"/>
            <a:endParaRPr lang="en-US" dirty="0"/>
          </a:p>
          <a:p>
            <a:pPr algn="r"/>
            <a:r>
              <a:rPr lang="en-US" dirty="0"/>
              <a:t>“</a:t>
            </a:r>
            <a:r>
              <a:rPr lang="en-US" b="1" i="1" dirty="0"/>
              <a:t>I am</a:t>
            </a:r>
            <a:r>
              <a:rPr lang="en-US" dirty="0"/>
              <a:t>” are the strongest two words.</a:t>
            </a:r>
          </a:p>
        </p:txBody>
      </p:sp>
      <p:sp>
        <p:nvSpPr>
          <p:cNvPr id="7" name="TextBox 6"/>
          <p:cNvSpPr txBox="1"/>
          <p:nvPr/>
        </p:nvSpPr>
        <p:spPr>
          <a:xfrm>
            <a:off x="838200" y="1295400"/>
            <a:ext cx="7467600" cy="461665"/>
          </a:xfrm>
          <a:prstGeom prst="rect">
            <a:avLst/>
          </a:prstGeom>
          <a:noFill/>
        </p:spPr>
        <p:txBody>
          <a:bodyPr wrap="square" rtlCol="0">
            <a:spAutoFit/>
          </a:bodyPr>
          <a:lstStyle/>
          <a:p>
            <a:r>
              <a:rPr lang="en-US" sz="1200" i="1" dirty="0">
                <a:solidFill>
                  <a:srgbClr val="FF0000"/>
                </a:solidFill>
              </a:rPr>
              <a:t>If you could only remember one thing from this session, this is the thing to remember….as your response/actions will influence the outcome.  Describe a scenario to stress the importance of ones response/actions.</a:t>
            </a:r>
          </a:p>
        </p:txBody>
      </p:sp>
    </p:spTree>
    <p:extLst>
      <p:ext uri="{BB962C8B-B14F-4D97-AF65-F5344CB8AC3E}">
        <p14:creationId xmlns:p14="http://schemas.microsoft.com/office/powerpoint/2010/main" val="196209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711440" cy="548640"/>
          </a:xfrm>
        </p:spPr>
        <p:txBody>
          <a:bodyPr/>
          <a:lstStyle/>
          <a:p>
            <a:r>
              <a:rPr lang="en-US" dirty="0"/>
              <a:t>Tip #3:  understand communication styles</a:t>
            </a:r>
          </a:p>
        </p:txBody>
      </p:sp>
      <p:sp>
        <p:nvSpPr>
          <p:cNvPr id="3" name="Content Placeholder 2"/>
          <p:cNvSpPr>
            <a:spLocks noGrp="1"/>
          </p:cNvSpPr>
          <p:nvPr>
            <p:ph idx="1"/>
          </p:nvPr>
        </p:nvSpPr>
        <p:spPr/>
        <p:txBody>
          <a:bodyPr>
            <a:noAutofit/>
          </a:bodyPr>
          <a:lstStyle/>
          <a:p>
            <a:r>
              <a:rPr lang="en-US" sz="2000" dirty="0"/>
              <a:t>Work Style Check Exercise:</a:t>
            </a:r>
          </a:p>
          <a:p>
            <a:pPr>
              <a:buFont typeface="Arial" panose="020B0604020202020204" pitchFamily="34" charset="0"/>
              <a:buChar char="•"/>
            </a:pPr>
            <a:r>
              <a:rPr lang="en-US" sz="2000" b="0" dirty="0"/>
              <a:t>Working horizontally left to right.</a:t>
            </a:r>
          </a:p>
          <a:p>
            <a:pPr>
              <a:buFont typeface="Arial" panose="020B0604020202020204" pitchFamily="34" charset="0"/>
              <a:buChar char="•"/>
            </a:pPr>
            <a:r>
              <a:rPr lang="en-US" sz="2000" b="0" dirty="0"/>
              <a:t>Mark a # 5 next to the word on each line, that describes your ON THE JOB behavior at least 80% of the time.</a:t>
            </a:r>
          </a:p>
          <a:p>
            <a:pPr>
              <a:buFont typeface="Arial" panose="020B0604020202020204" pitchFamily="34" charset="0"/>
              <a:buChar char="•"/>
            </a:pPr>
            <a:r>
              <a:rPr lang="en-US" sz="2000" b="0" dirty="0"/>
              <a:t>Mark a # 1 next to the word on each line, that describes your ON THE JOB behavior at least 20% of the time.</a:t>
            </a:r>
          </a:p>
          <a:p>
            <a:pPr>
              <a:buFont typeface="Arial" panose="020B0604020202020204" pitchFamily="34" charset="0"/>
              <a:buChar char="•"/>
            </a:pPr>
            <a:r>
              <a:rPr lang="en-US" sz="2000" b="0" dirty="0"/>
              <a:t>You should only have one number 5 and one number 1 on each line.</a:t>
            </a:r>
          </a:p>
          <a:p>
            <a:pPr>
              <a:buFont typeface="Arial" panose="020B0604020202020204" pitchFamily="34" charset="0"/>
              <a:buChar char="•"/>
            </a:pPr>
            <a:r>
              <a:rPr lang="en-US" sz="2000" b="0" dirty="0"/>
              <a:t>Total the number of each column and write the number in the space provided.</a:t>
            </a:r>
          </a:p>
          <a:p>
            <a:pPr marL="0" indent="0"/>
            <a:endParaRPr lang="en-US" sz="2000" dirty="0"/>
          </a:p>
        </p:txBody>
      </p:sp>
      <p:sp>
        <p:nvSpPr>
          <p:cNvPr id="4" name="Slide Number Placeholder 3"/>
          <p:cNvSpPr>
            <a:spLocks noGrp="1"/>
          </p:cNvSpPr>
          <p:nvPr>
            <p:ph type="sldNum" sz="quarter" idx="12"/>
          </p:nvPr>
        </p:nvSpPr>
        <p:spPr/>
        <p:txBody>
          <a:bodyPr/>
          <a:lstStyle/>
          <a:p>
            <a:fld id="{F9A6A67C-B9AF-4CA7-95EA-73B53E9C6AFB}" type="slidenum">
              <a:rPr lang="en-US" smtClean="0"/>
              <a:t>8</a:t>
            </a:fld>
            <a:endParaRPr lang="en-US" dirty="0"/>
          </a:p>
        </p:txBody>
      </p:sp>
      <p:sp>
        <p:nvSpPr>
          <p:cNvPr id="5" name="TextBox 4"/>
          <p:cNvSpPr txBox="1"/>
          <p:nvPr/>
        </p:nvSpPr>
        <p:spPr>
          <a:xfrm>
            <a:off x="0" y="5105400"/>
            <a:ext cx="1371600" cy="307777"/>
          </a:xfrm>
          <a:prstGeom prst="rect">
            <a:avLst/>
          </a:prstGeom>
          <a:noFill/>
        </p:spPr>
        <p:txBody>
          <a:bodyPr wrap="square" rtlCol="0">
            <a:spAutoFit/>
          </a:bodyPr>
          <a:lstStyle/>
          <a:p>
            <a:r>
              <a:rPr lang="en-US" sz="1400" dirty="0"/>
              <a:t>Flexibility</a:t>
            </a:r>
          </a:p>
        </p:txBody>
      </p:sp>
      <p:sp>
        <p:nvSpPr>
          <p:cNvPr id="6" name="TextBox 5"/>
          <p:cNvSpPr txBox="1"/>
          <p:nvPr/>
        </p:nvSpPr>
        <p:spPr>
          <a:xfrm>
            <a:off x="4495800" y="5392735"/>
            <a:ext cx="4419600" cy="369332"/>
          </a:xfrm>
          <a:prstGeom prst="rect">
            <a:avLst/>
          </a:prstGeom>
          <a:noFill/>
        </p:spPr>
        <p:txBody>
          <a:bodyPr wrap="square" rtlCol="0">
            <a:spAutoFit/>
          </a:bodyPr>
          <a:lstStyle/>
          <a:p>
            <a:r>
              <a:rPr lang="en-US" dirty="0"/>
              <a:t>What is your primary and secondary style?</a:t>
            </a:r>
          </a:p>
        </p:txBody>
      </p:sp>
      <p:sp>
        <p:nvSpPr>
          <p:cNvPr id="8" name="TextBox 7"/>
          <p:cNvSpPr txBox="1"/>
          <p:nvPr/>
        </p:nvSpPr>
        <p:spPr>
          <a:xfrm>
            <a:off x="4280590" y="866286"/>
            <a:ext cx="4408158" cy="461665"/>
          </a:xfrm>
          <a:prstGeom prst="rect">
            <a:avLst/>
          </a:prstGeom>
          <a:noFill/>
        </p:spPr>
        <p:txBody>
          <a:bodyPr wrap="square" rtlCol="0">
            <a:spAutoFit/>
          </a:bodyPr>
          <a:lstStyle/>
          <a:p>
            <a:r>
              <a:rPr lang="en-US" sz="1200" i="1" dirty="0">
                <a:solidFill>
                  <a:srgbClr val="FF0000"/>
                </a:solidFill>
              </a:rPr>
              <a:t>Pass out the communication style worksheet for this exercise.  See separate file for this worksheet.</a:t>
            </a:r>
          </a:p>
        </p:txBody>
      </p:sp>
    </p:spTree>
    <p:extLst>
      <p:ext uri="{BB962C8B-B14F-4D97-AF65-F5344CB8AC3E}">
        <p14:creationId xmlns:p14="http://schemas.microsoft.com/office/powerpoint/2010/main" val="87866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711440" cy="548640"/>
          </a:xfrm>
        </p:spPr>
        <p:txBody>
          <a:bodyPr/>
          <a:lstStyle/>
          <a:p>
            <a:r>
              <a:rPr lang="en-US" dirty="0"/>
              <a:t>Tip #3:  understand communication styles</a:t>
            </a:r>
          </a:p>
        </p:txBody>
      </p:sp>
      <p:sp>
        <p:nvSpPr>
          <p:cNvPr id="4" name="Slide Number Placeholder 3"/>
          <p:cNvSpPr>
            <a:spLocks noGrp="1"/>
          </p:cNvSpPr>
          <p:nvPr>
            <p:ph type="sldNum" sz="quarter" idx="12"/>
          </p:nvPr>
        </p:nvSpPr>
        <p:spPr/>
        <p:txBody>
          <a:bodyPr/>
          <a:lstStyle/>
          <a:p>
            <a:fld id="{F9A6A67C-B9AF-4CA7-95EA-73B53E9C6AFB}" type="slidenum">
              <a:rPr lang="en-US" smtClean="0"/>
              <a:t>9</a:t>
            </a:fld>
            <a:endParaRPr lang="en-US" dirty="0"/>
          </a:p>
        </p:txBody>
      </p:sp>
      <p:sp>
        <p:nvSpPr>
          <p:cNvPr id="5" name="TextBox 4"/>
          <p:cNvSpPr txBox="1"/>
          <p:nvPr/>
        </p:nvSpPr>
        <p:spPr>
          <a:xfrm>
            <a:off x="0" y="5105400"/>
            <a:ext cx="1371600" cy="307777"/>
          </a:xfrm>
          <a:prstGeom prst="rect">
            <a:avLst/>
          </a:prstGeom>
          <a:noFill/>
        </p:spPr>
        <p:txBody>
          <a:bodyPr wrap="square" rtlCol="0">
            <a:spAutoFit/>
          </a:bodyPr>
          <a:lstStyle/>
          <a:p>
            <a:r>
              <a:rPr lang="en-US" sz="1400" dirty="0"/>
              <a:t>Flexibility</a:t>
            </a:r>
          </a:p>
        </p:txBody>
      </p:sp>
      <p:sp>
        <p:nvSpPr>
          <p:cNvPr id="6" name="TextBox 5"/>
          <p:cNvSpPr txBox="1"/>
          <p:nvPr/>
        </p:nvSpPr>
        <p:spPr>
          <a:xfrm>
            <a:off x="4419600" y="5413176"/>
            <a:ext cx="4419600" cy="646331"/>
          </a:xfrm>
          <a:prstGeom prst="rect">
            <a:avLst/>
          </a:prstGeom>
          <a:noFill/>
        </p:spPr>
        <p:txBody>
          <a:bodyPr wrap="square" rtlCol="0">
            <a:spAutoFit/>
          </a:bodyPr>
          <a:lstStyle/>
          <a:p>
            <a:pPr algn="r"/>
            <a:r>
              <a:rPr lang="en-US" dirty="0"/>
              <a:t>Treating people as individuals is your key to exceptional customer service.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37441833"/>
              </p:ext>
            </p:extLst>
          </p:nvPr>
        </p:nvGraphicFramePr>
        <p:xfrm>
          <a:off x="822325" y="1100138"/>
          <a:ext cx="7521575" cy="3708400"/>
        </p:xfrm>
        <a:graphic>
          <a:graphicData uri="http://schemas.openxmlformats.org/drawingml/2006/table">
            <a:tbl>
              <a:tblPr firstRow="1" bandRow="1">
                <a:tableStyleId>{3B4B98B0-60AC-42C2-AFA5-B58CD77FA1E5}</a:tableStyleId>
              </a:tblPr>
              <a:tblGrid>
                <a:gridCol w="7521575">
                  <a:extLst>
                    <a:ext uri="{9D8B030D-6E8A-4147-A177-3AD203B41FA5}">
                      <a16:colId xmlns:a16="http://schemas.microsoft.com/office/drawing/2014/main" val="20000"/>
                    </a:ext>
                  </a:extLst>
                </a:gridCol>
              </a:tblGrid>
              <a:tr h="370840">
                <a:tc>
                  <a:txBody>
                    <a:bodyPr/>
                    <a:lstStyle/>
                    <a:p>
                      <a:pPr algn="ctr"/>
                      <a:r>
                        <a:rPr lang="en-US" dirty="0"/>
                        <a:t>CHARGER</a:t>
                      </a:r>
                    </a:p>
                  </a:txBody>
                  <a:tcPr/>
                </a:tc>
                <a:extLst>
                  <a:ext uri="{0D108BD9-81ED-4DB2-BD59-A6C34878D82A}">
                    <a16:rowId xmlns:a16="http://schemas.microsoft.com/office/drawing/2014/main" val="10000"/>
                  </a:ext>
                </a:extLst>
              </a:tr>
              <a:tr h="370840">
                <a:tc>
                  <a:txBody>
                    <a:bodyPr/>
                    <a:lstStyle/>
                    <a:p>
                      <a:r>
                        <a:rPr lang="en-US" dirty="0"/>
                        <a:t>Their value to the team:  </a:t>
                      </a:r>
                      <a:r>
                        <a:rPr lang="en-US" dirty="0">
                          <a:solidFill>
                            <a:srgbClr val="FF0000"/>
                          </a:solidFill>
                        </a:rPr>
                        <a:t>Leadership – Results</a:t>
                      </a:r>
                    </a:p>
                  </a:txBody>
                  <a:tcPr/>
                </a:tc>
                <a:extLst>
                  <a:ext uri="{0D108BD9-81ED-4DB2-BD59-A6C34878D82A}">
                    <a16:rowId xmlns:a16="http://schemas.microsoft.com/office/drawing/2014/main" val="10001"/>
                  </a:ext>
                </a:extLst>
              </a:tr>
              <a:tr h="370840">
                <a:tc>
                  <a:txBody>
                    <a:bodyPr/>
                    <a:lstStyle/>
                    <a:p>
                      <a:r>
                        <a:rPr lang="en-US" dirty="0"/>
                        <a:t>Phone style:  </a:t>
                      </a:r>
                      <a:r>
                        <a:rPr lang="en-US" dirty="0">
                          <a:solidFill>
                            <a:srgbClr val="FF0000"/>
                          </a:solidFill>
                        </a:rPr>
                        <a:t>Direct – Rushed – Abrupt</a:t>
                      </a:r>
                    </a:p>
                  </a:txBody>
                  <a:tcPr/>
                </a:tc>
                <a:extLst>
                  <a:ext uri="{0D108BD9-81ED-4DB2-BD59-A6C34878D82A}">
                    <a16:rowId xmlns:a16="http://schemas.microsoft.com/office/drawing/2014/main" val="10002"/>
                  </a:ext>
                </a:extLst>
              </a:tr>
              <a:tr h="370840">
                <a:tc>
                  <a:txBody>
                    <a:bodyPr/>
                    <a:lstStyle/>
                    <a:p>
                      <a:r>
                        <a:rPr lang="en-US" dirty="0"/>
                        <a:t>Listening style:  </a:t>
                      </a:r>
                      <a:r>
                        <a:rPr lang="en-US" dirty="0">
                          <a:solidFill>
                            <a:srgbClr val="FF0000"/>
                          </a:solidFill>
                        </a:rPr>
                        <a:t>Listen to key words – highly selective</a:t>
                      </a:r>
                    </a:p>
                  </a:txBody>
                  <a:tcPr/>
                </a:tc>
                <a:extLst>
                  <a:ext uri="{0D108BD9-81ED-4DB2-BD59-A6C34878D82A}">
                    <a16:rowId xmlns:a16="http://schemas.microsoft.com/office/drawing/2014/main" val="10003"/>
                  </a:ext>
                </a:extLst>
              </a:tr>
              <a:tr h="370840">
                <a:tc>
                  <a:txBody>
                    <a:bodyPr/>
                    <a:lstStyle/>
                    <a:p>
                      <a:r>
                        <a:rPr lang="en-US" dirty="0"/>
                        <a:t>Irritated</a:t>
                      </a:r>
                      <a:r>
                        <a:rPr lang="en-US" baseline="0" dirty="0"/>
                        <a:t> by:  </a:t>
                      </a:r>
                      <a:r>
                        <a:rPr lang="en-US" baseline="0" dirty="0">
                          <a:solidFill>
                            <a:srgbClr val="FF0000"/>
                          </a:solidFill>
                        </a:rPr>
                        <a:t>Slacker – Inefficiency – Indecision</a:t>
                      </a:r>
                      <a:endParaRPr lang="en-US"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a:t>When</a:t>
                      </a:r>
                      <a:r>
                        <a:rPr lang="en-US" baseline="0" dirty="0"/>
                        <a:t> angry:  </a:t>
                      </a:r>
                      <a:r>
                        <a:rPr lang="en-US" baseline="0" dirty="0">
                          <a:solidFill>
                            <a:srgbClr val="FF0000"/>
                          </a:solidFill>
                        </a:rPr>
                        <a:t>Easy to tell when angry</a:t>
                      </a:r>
                      <a:endParaRPr lang="en-US"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dirty="0"/>
                        <a:t>Directives / Rules:  </a:t>
                      </a:r>
                      <a:r>
                        <a:rPr lang="en-US" dirty="0">
                          <a:solidFill>
                            <a:srgbClr val="FF0000"/>
                          </a:solidFill>
                        </a:rPr>
                        <a:t>Likes to make rules</a:t>
                      </a:r>
                    </a:p>
                  </a:txBody>
                  <a:tcPr/>
                </a:tc>
                <a:extLst>
                  <a:ext uri="{0D108BD9-81ED-4DB2-BD59-A6C34878D82A}">
                    <a16:rowId xmlns:a16="http://schemas.microsoft.com/office/drawing/2014/main" val="10006"/>
                  </a:ext>
                </a:extLst>
              </a:tr>
              <a:tr h="370840">
                <a:tc>
                  <a:txBody>
                    <a:bodyPr/>
                    <a:lstStyle/>
                    <a:p>
                      <a:r>
                        <a:rPr lang="en-US" dirty="0"/>
                        <a:t>Wants you</a:t>
                      </a:r>
                      <a:r>
                        <a:rPr lang="en-US" baseline="0" dirty="0"/>
                        <a:t> to be:  </a:t>
                      </a:r>
                      <a:r>
                        <a:rPr lang="en-US" baseline="0" dirty="0">
                          <a:solidFill>
                            <a:srgbClr val="FF0000"/>
                          </a:solidFill>
                        </a:rPr>
                        <a:t>Direct</a:t>
                      </a:r>
                      <a:endParaRPr lang="en-US"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dirty="0"/>
                        <a:t>Worst way to treat them:  </a:t>
                      </a:r>
                      <a:r>
                        <a:rPr lang="en-US" dirty="0">
                          <a:solidFill>
                            <a:srgbClr val="FF0000"/>
                          </a:solidFill>
                        </a:rPr>
                        <a:t>Baby them / don’t micromanage</a:t>
                      </a:r>
                    </a:p>
                  </a:txBody>
                  <a:tcPr/>
                </a:tc>
                <a:extLst>
                  <a:ext uri="{0D108BD9-81ED-4DB2-BD59-A6C34878D82A}">
                    <a16:rowId xmlns:a16="http://schemas.microsoft.com/office/drawing/2014/main" val="10008"/>
                  </a:ext>
                </a:extLst>
              </a:tr>
              <a:tr h="370840">
                <a:tc>
                  <a:txBody>
                    <a:bodyPr/>
                    <a:lstStyle/>
                    <a:p>
                      <a:r>
                        <a:rPr lang="en-US" dirty="0"/>
                        <a:t>Possible miss-perception by others:  </a:t>
                      </a:r>
                      <a:r>
                        <a:rPr lang="en-US" dirty="0">
                          <a:solidFill>
                            <a:srgbClr val="FF0000"/>
                          </a:solidFill>
                        </a:rPr>
                        <a:t>Don’t care - Pushy</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6534138" y="1502022"/>
            <a:ext cx="1866900" cy="1754326"/>
          </a:xfrm>
          <a:prstGeom prst="rect">
            <a:avLst/>
          </a:prstGeom>
          <a:noFill/>
          <a:ln>
            <a:solidFill>
              <a:srgbClr val="FF0000"/>
            </a:solidFill>
          </a:ln>
        </p:spPr>
        <p:txBody>
          <a:bodyPr wrap="square" rtlCol="0">
            <a:spAutoFit/>
          </a:bodyPr>
          <a:lstStyle/>
          <a:p>
            <a:r>
              <a:rPr lang="en-US" sz="1200" i="1" dirty="0">
                <a:solidFill>
                  <a:srgbClr val="FF0000"/>
                </a:solidFill>
              </a:rPr>
              <a:t>Charger:  This style likes to be in control.  They are direct, and action oriented.  They focus on getting results.  They like and cause change.  Under stress, they sometimes tread on others without realizing it.</a:t>
            </a:r>
          </a:p>
        </p:txBody>
      </p:sp>
    </p:spTree>
    <p:extLst>
      <p:ext uri="{BB962C8B-B14F-4D97-AF65-F5344CB8AC3E}">
        <p14:creationId xmlns:p14="http://schemas.microsoft.com/office/powerpoint/2010/main" val="249605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d396c31-441f-4e16-a6e6-3b017f2f63d1}" enabled="0" method="" siteId="{0d396c31-441f-4e16-a6e6-3b017f2f63d1}" removed="1"/>
</clbl:labelList>
</file>

<file path=docProps/app.xml><?xml version="1.0" encoding="utf-8"?>
<Properties xmlns="http://schemas.openxmlformats.org/officeDocument/2006/extended-properties" xmlns:vt="http://schemas.openxmlformats.org/officeDocument/2006/docPropsVTypes">
  <Template>Angles</Template>
  <TotalTime>1128</TotalTime>
  <Words>2115</Words>
  <Application>Microsoft Office PowerPoint</Application>
  <PresentationFormat>On-screen Show (4:3)</PresentationFormat>
  <Paragraphs>294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 Gothic Medium</vt:lpstr>
      <vt:lpstr>Wingdings</vt:lpstr>
      <vt:lpstr>Angles</vt:lpstr>
      <vt:lpstr>Back to Basics</vt:lpstr>
      <vt:lpstr>PowerPoint Presentation</vt:lpstr>
      <vt:lpstr>8 back to basic Tips  for building customer relationships</vt:lpstr>
      <vt:lpstr>Tip #1:  Know what your customers expect</vt:lpstr>
      <vt:lpstr>Tip #2:  Build a positive team attitude</vt:lpstr>
      <vt:lpstr>Tip #2:  Build a positive team attitude</vt:lpstr>
      <vt:lpstr>Tip #2:  Build a positive team attitude</vt:lpstr>
      <vt:lpstr>Tip #3:  understand communication styles</vt:lpstr>
      <vt:lpstr>Tip #3:  understand communication styles</vt:lpstr>
      <vt:lpstr>Tip #3:  understand communication styles</vt:lpstr>
      <vt:lpstr>Tip #3:  understand communication styles</vt:lpstr>
      <vt:lpstr>Tip #3:  understand communication styles</vt:lpstr>
      <vt:lpstr>Tip #4:  Demonstrate Active listening</vt:lpstr>
      <vt:lpstr>Tip #4:  Demonstrate Active listening</vt:lpstr>
      <vt:lpstr>Tip #5:  positive telephone techniques</vt:lpstr>
      <vt:lpstr>Tip #6:  utilize word power</vt:lpstr>
      <vt:lpstr>Tip #6:  utilize word power</vt:lpstr>
      <vt:lpstr>Tip #7:  Keep your cool under stress  </vt:lpstr>
      <vt:lpstr>TIP #8:   Rules to remember </vt:lpstr>
      <vt:lpstr>PowerPoint Presentation</vt:lpstr>
      <vt:lpstr>PowerPoint Presentation</vt:lpstr>
      <vt:lpstr>NOTES:</vt:lpstr>
      <vt:lpstr>NOTES:</vt:lpstr>
      <vt:lpstr>NOTES:</vt:lpstr>
    </vt:vector>
  </TitlesOfParts>
  <Company>NOVA Chemicals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Campbell</dc:creator>
  <cp:lastModifiedBy>Christine Campbell</cp:lastModifiedBy>
  <cp:revision>48</cp:revision>
  <cp:lastPrinted>2023-04-05T13:23:51Z</cp:lastPrinted>
  <dcterms:created xsi:type="dcterms:W3CDTF">2015-03-17T17:37:38Z</dcterms:created>
  <dcterms:modified xsi:type="dcterms:W3CDTF">2023-04-05T13:25:20Z</dcterms:modified>
</cp:coreProperties>
</file>