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65" r:id="rId3"/>
    <p:sldId id="261" r:id="rId4"/>
    <p:sldId id="271" r:id="rId5"/>
    <p:sldId id="273" r:id="rId6"/>
    <p:sldId id="274" r:id="rId7"/>
    <p:sldId id="268" r:id="rId8"/>
    <p:sldId id="260"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528A1D-FB46-4662-B0C9-6DACF1EC9B7E}" v="32" dt="2024-04-09T15:11:10.3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showGuides="1">
      <p:cViewPr varScale="1">
        <p:scale>
          <a:sx n="115" d="100"/>
          <a:sy n="115" d="100"/>
        </p:scale>
        <p:origin x="25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2641744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1216866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3408302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F2ABAA6B-222D-41B1-B8B8-A4548A42EEF4}"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15775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3899358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1953053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399313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2329232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97D712C-1FFC-4342-8113-47CAAD953B9E}" type="datetimeFigureOut">
              <a:rPr lang="en-US" smtClean="0"/>
              <a:t>4/9/2024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2ABAA6B-222D-41B1-B8B8-A4548A42EEF4}" type="slidenum">
              <a:rPr lang="en-US" smtClean="0"/>
              <a:t>‹#›</a:t>
            </a:fld>
            <a:endParaRPr lang="en-US" dirty="0"/>
          </a:p>
        </p:txBody>
      </p:sp>
    </p:spTree>
    <p:extLst>
      <p:ext uri="{BB962C8B-B14F-4D97-AF65-F5344CB8AC3E}">
        <p14:creationId xmlns:p14="http://schemas.microsoft.com/office/powerpoint/2010/main" val="338235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164258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3535071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285950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111862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194143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229861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286867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D712C-1FFC-4342-8113-47CAAD953B9E}" type="datetimeFigureOut">
              <a:rPr lang="en-US" smtClean="0"/>
              <a:t>4/9/2024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ABAA6B-222D-41B1-B8B8-A4548A42EEF4}" type="slidenum">
              <a:rPr lang="en-US" smtClean="0"/>
              <a:t>‹#›</a:t>
            </a:fld>
            <a:endParaRPr lang="en-US" dirty="0"/>
          </a:p>
        </p:txBody>
      </p:sp>
    </p:spTree>
    <p:extLst>
      <p:ext uri="{BB962C8B-B14F-4D97-AF65-F5344CB8AC3E}">
        <p14:creationId xmlns:p14="http://schemas.microsoft.com/office/powerpoint/2010/main" val="29442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97D712C-1FFC-4342-8113-47CAAD953B9E}" type="datetimeFigureOut">
              <a:rPr lang="en-US" smtClean="0"/>
              <a:t>4/9/2024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2ABAA6B-222D-41B1-B8B8-A4548A42EEF4}" type="slidenum">
              <a:rPr lang="en-US" smtClean="0"/>
              <a:t>‹#›</a:t>
            </a:fld>
            <a:endParaRPr lang="en-US" dirty="0"/>
          </a:p>
        </p:txBody>
      </p:sp>
    </p:spTree>
    <p:extLst>
      <p:ext uri="{BB962C8B-B14F-4D97-AF65-F5344CB8AC3E}">
        <p14:creationId xmlns:p14="http://schemas.microsoft.com/office/powerpoint/2010/main" val="228940209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633B2A-75E0-2BCB-8C4C-6D94C833F0DE}"/>
              </a:ext>
            </a:extLst>
          </p:cNvPr>
          <p:cNvSpPr>
            <a:spLocks noGrp="1"/>
          </p:cNvSpPr>
          <p:nvPr>
            <p:ph type="ctrTitle"/>
          </p:nvPr>
        </p:nvSpPr>
        <p:spPr>
          <a:xfrm>
            <a:off x="3149227" y="2004469"/>
            <a:ext cx="5760846" cy="2310312"/>
          </a:xfrm>
        </p:spPr>
        <p:txBody>
          <a:bodyPr>
            <a:normAutofit/>
          </a:bodyPr>
          <a:lstStyle/>
          <a:p>
            <a:r>
              <a:rPr lang="en-US" sz="4000" dirty="0">
                <a:solidFill>
                  <a:schemeClr val="tx2"/>
                </a:solidFill>
              </a:rPr>
              <a:t>The Evolution of Customer Service Through Generative AI</a:t>
            </a:r>
          </a:p>
        </p:txBody>
      </p:sp>
      <p:sp>
        <p:nvSpPr>
          <p:cNvPr id="6" name="Subtitle 5">
            <a:extLst>
              <a:ext uri="{FF2B5EF4-FFF2-40B4-BE49-F238E27FC236}">
                <a16:creationId xmlns:a16="http://schemas.microsoft.com/office/drawing/2014/main" id="{E17023A6-B92A-DF5A-686D-A055C7BB89DB}"/>
              </a:ext>
            </a:extLst>
          </p:cNvPr>
          <p:cNvSpPr>
            <a:spLocks noGrp="1"/>
          </p:cNvSpPr>
          <p:nvPr>
            <p:ph type="subTitle" idx="1"/>
          </p:nvPr>
        </p:nvSpPr>
        <p:spPr>
          <a:xfrm>
            <a:off x="3215577" y="4700284"/>
            <a:ext cx="5760846" cy="682079"/>
          </a:xfrm>
        </p:spPr>
        <p:txBody>
          <a:bodyPr>
            <a:normAutofit fontScale="92500" lnSpcReduction="10000"/>
          </a:bodyPr>
          <a:lstStyle/>
          <a:p>
            <a:r>
              <a:rPr lang="en-US" b="1" dirty="0">
                <a:solidFill>
                  <a:schemeClr val="tx2"/>
                </a:solidFill>
              </a:rPr>
              <a:t>ROUNDTABLE DISCUSSION</a:t>
            </a:r>
          </a:p>
          <a:p>
            <a:r>
              <a:rPr lang="en-US" b="1" dirty="0">
                <a:solidFill>
                  <a:schemeClr val="tx2"/>
                </a:solidFill>
              </a:rPr>
              <a:t>April 17</a:t>
            </a:r>
            <a:r>
              <a:rPr lang="en-US" b="1" baseline="30000" dirty="0">
                <a:solidFill>
                  <a:schemeClr val="tx2"/>
                </a:solidFill>
              </a:rPr>
              <a:t>th</a:t>
            </a:r>
            <a:r>
              <a:rPr lang="en-US" b="1" dirty="0">
                <a:solidFill>
                  <a:schemeClr val="tx2"/>
                </a:solidFill>
              </a:rPr>
              <a:t> </a:t>
            </a:r>
          </a:p>
        </p:txBody>
      </p:sp>
      <p:pic>
        <p:nvPicPr>
          <p:cNvPr id="7" name="Picture 6" descr="A black text on a white background">
            <a:extLst>
              <a:ext uri="{FF2B5EF4-FFF2-40B4-BE49-F238E27FC236}">
                <a16:creationId xmlns:a16="http://schemas.microsoft.com/office/drawing/2014/main" id="{ECEF6114-9C56-02B1-9986-85E2D00DBE50}"/>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2781696" y="756417"/>
            <a:ext cx="6356649" cy="1567974"/>
          </a:xfrm>
          <a:prstGeom prst="rect">
            <a:avLst/>
          </a:prstGeom>
        </p:spPr>
      </p:pic>
    </p:spTree>
    <p:extLst>
      <p:ext uri="{BB962C8B-B14F-4D97-AF65-F5344CB8AC3E}">
        <p14:creationId xmlns:p14="http://schemas.microsoft.com/office/powerpoint/2010/main" val="304005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D5883B-D441-A7DC-C18B-6E86FE59D16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8821A1-3BF9-9BD1-392E-D4AFA8A487AD}"/>
              </a:ext>
            </a:extLst>
          </p:cNvPr>
          <p:cNvSpPr>
            <a:spLocks noGrp="1"/>
          </p:cNvSpPr>
          <p:nvPr>
            <p:ph idx="1"/>
          </p:nvPr>
        </p:nvSpPr>
        <p:spPr>
          <a:xfrm>
            <a:off x="0" y="1959468"/>
            <a:ext cx="12070080" cy="3784627"/>
          </a:xfrm>
        </p:spPr>
        <p:txBody>
          <a:bodyPr>
            <a:noAutofit/>
          </a:bodyPr>
          <a:lstStyle/>
          <a:p>
            <a:pPr marL="0" indent="0" algn="l">
              <a:buNone/>
            </a:pPr>
            <a:r>
              <a:rPr lang="en-US" sz="2000" dirty="0">
                <a:solidFill>
                  <a:srgbClr val="FFFFFF"/>
                </a:solidFill>
                <a:latin typeface="McKinsey Sans"/>
              </a:rPr>
              <a:t>Traditional AI (Narrow or Weak AI):</a:t>
            </a:r>
          </a:p>
          <a:p>
            <a:pPr lvl="1"/>
            <a:r>
              <a:rPr lang="en-US" sz="1800" dirty="0">
                <a:solidFill>
                  <a:srgbClr val="FFFFFF"/>
                </a:solidFill>
                <a:latin typeface="McKinsey Sans"/>
              </a:rPr>
              <a:t>Focus: Traditional AI is designed for specific tasks, and it operates within its programmed boundaries</a:t>
            </a:r>
          </a:p>
          <a:p>
            <a:pPr lvl="1"/>
            <a:r>
              <a:rPr lang="en-US" sz="1800" dirty="0">
                <a:solidFill>
                  <a:srgbClr val="FFFFFF"/>
                </a:solidFill>
                <a:latin typeface="McKinsey Sans"/>
              </a:rPr>
              <a:t>Function: It responds to predefined inputs and follows rules. For instance:</a:t>
            </a:r>
          </a:p>
          <a:p>
            <a:pPr lvl="2"/>
            <a:r>
              <a:rPr lang="en-US" sz="1600" dirty="0">
                <a:solidFill>
                  <a:srgbClr val="FFFFFF"/>
                </a:solidFill>
                <a:latin typeface="McKinsey Sans"/>
              </a:rPr>
              <a:t>Voice assistants (like Siri or Alexa) follow specific commands.</a:t>
            </a:r>
          </a:p>
          <a:p>
            <a:pPr lvl="2"/>
            <a:r>
              <a:rPr lang="en-US" sz="1600" dirty="0">
                <a:solidFill>
                  <a:srgbClr val="FFFFFF"/>
                </a:solidFill>
                <a:latin typeface="McKinsey Sans"/>
              </a:rPr>
              <a:t>Recommendation engines on platforms like Netflix or Amazon suggest content.</a:t>
            </a:r>
          </a:p>
          <a:p>
            <a:pPr marL="0" indent="0" algn="l">
              <a:buNone/>
            </a:pPr>
            <a:r>
              <a:rPr lang="en-US" sz="2000" dirty="0">
                <a:solidFill>
                  <a:srgbClr val="FFFFFF"/>
                </a:solidFill>
                <a:latin typeface="McKinsey Sans"/>
              </a:rPr>
              <a:t>Generative AI (The Next Frontier):</a:t>
            </a:r>
          </a:p>
          <a:p>
            <a:pPr lvl="1"/>
            <a:r>
              <a:rPr lang="en-US" sz="1800" dirty="0">
                <a:solidFill>
                  <a:srgbClr val="FFFFFF"/>
                </a:solidFill>
                <a:latin typeface="McKinsey Sans"/>
              </a:rPr>
              <a:t>Definition: Generative AI is like the imaginative friend who creates something fresh.</a:t>
            </a:r>
          </a:p>
          <a:p>
            <a:pPr lvl="1"/>
            <a:r>
              <a:rPr lang="en-US" sz="1800" dirty="0">
                <a:solidFill>
                  <a:srgbClr val="FFFFFF"/>
                </a:solidFill>
                <a:latin typeface="McKinsey Sans"/>
              </a:rPr>
              <a:t>Example: Imagine giving an AI a starting line for a story, like “Once upon a time, in a galaxy far away…”. The AI then spins an entire space adventure with characters, plot twists, and a thrilling conclusion. It generates original content.</a:t>
            </a:r>
          </a:p>
          <a:p>
            <a:pPr lvl="1"/>
            <a:r>
              <a:rPr lang="en-US" sz="1800" dirty="0">
                <a:solidFill>
                  <a:srgbClr val="FFFFFF"/>
                </a:solidFill>
                <a:latin typeface="McKinsey Sans"/>
              </a:rPr>
              <a:t>Capabilities:</a:t>
            </a:r>
          </a:p>
          <a:p>
            <a:pPr lvl="2"/>
            <a:r>
              <a:rPr lang="en-US" sz="1600" dirty="0">
                <a:solidFill>
                  <a:srgbClr val="FFFFFF"/>
                </a:solidFill>
                <a:latin typeface="McKinsey Sans"/>
              </a:rPr>
              <a:t>Text: Generative AI can create human-like text.</a:t>
            </a:r>
          </a:p>
          <a:p>
            <a:pPr lvl="2"/>
            <a:r>
              <a:rPr lang="en-US" sz="1600" dirty="0">
                <a:solidFill>
                  <a:srgbClr val="FFFFFF"/>
                </a:solidFill>
                <a:latin typeface="McKinsey Sans"/>
              </a:rPr>
              <a:t>Images &amp; Music: It can generate images and composes tunes.</a:t>
            </a:r>
          </a:p>
        </p:txBody>
      </p:sp>
      <p:pic>
        <p:nvPicPr>
          <p:cNvPr id="4" name="Picture 3" descr="A black text on a white background">
            <a:extLst>
              <a:ext uri="{FF2B5EF4-FFF2-40B4-BE49-F238E27FC236}">
                <a16:creationId xmlns:a16="http://schemas.microsoft.com/office/drawing/2014/main" id="{953AAA70-919B-EBC9-921F-902B6AD78163}"/>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
        <p:nvSpPr>
          <p:cNvPr id="7" name="Title 1">
            <a:extLst>
              <a:ext uri="{FF2B5EF4-FFF2-40B4-BE49-F238E27FC236}">
                <a16:creationId xmlns:a16="http://schemas.microsoft.com/office/drawing/2014/main" id="{7D0FA3D4-D06A-5693-2A8E-2F04D944A0E3}"/>
              </a:ext>
            </a:extLst>
          </p:cNvPr>
          <p:cNvSpPr>
            <a:spLocks noGrp="1"/>
          </p:cNvSpPr>
          <p:nvPr>
            <p:ph type="title"/>
          </p:nvPr>
        </p:nvSpPr>
        <p:spPr>
          <a:xfrm>
            <a:off x="0" y="753228"/>
            <a:ext cx="9613861" cy="1080938"/>
          </a:xfrm>
        </p:spPr>
        <p:txBody>
          <a:bodyPr/>
          <a:lstStyle/>
          <a:p>
            <a:r>
              <a:rPr lang="en-US" dirty="0"/>
              <a:t>Traditional AI vs. Generative AI</a:t>
            </a:r>
          </a:p>
        </p:txBody>
      </p:sp>
      <p:sp>
        <p:nvSpPr>
          <p:cNvPr id="9" name="TextBox 8">
            <a:extLst>
              <a:ext uri="{FF2B5EF4-FFF2-40B4-BE49-F238E27FC236}">
                <a16:creationId xmlns:a16="http://schemas.microsoft.com/office/drawing/2014/main" id="{EB44E04C-32CA-5A07-40BC-8268DB7BE2ED}"/>
              </a:ext>
            </a:extLst>
          </p:cNvPr>
          <p:cNvSpPr txBox="1"/>
          <p:nvPr/>
        </p:nvSpPr>
        <p:spPr>
          <a:xfrm>
            <a:off x="142362" y="5869397"/>
            <a:ext cx="8474132" cy="523220"/>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marL="0" indent="0" algn="ctr">
              <a:buNone/>
            </a:pPr>
            <a:r>
              <a:rPr lang="en-US" sz="1400" dirty="0">
                <a:solidFill>
                  <a:schemeClr val="tx1"/>
                </a:solidFill>
                <a:latin typeface="McKinsey Sans"/>
              </a:rPr>
              <a:t>In summary, while traditional AI analyzes existing data and makes predictions, generative AI takes it a step further by creating new content. It’s like having an AI friend who’s both smart and creative! </a:t>
            </a:r>
          </a:p>
        </p:txBody>
      </p:sp>
      <p:pic>
        <p:nvPicPr>
          <p:cNvPr id="11" name="Picture 10">
            <a:extLst>
              <a:ext uri="{FF2B5EF4-FFF2-40B4-BE49-F238E27FC236}">
                <a16:creationId xmlns:a16="http://schemas.microsoft.com/office/drawing/2014/main" id="{6BF78FED-E456-BF74-EBA6-A0530FBF3A15}"/>
              </a:ext>
            </a:extLst>
          </p:cNvPr>
          <p:cNvPicPr>
            <a:picLocks noChangeAspect="1"/>
          </p:cNvPicPr>
          <p:nvPr/>
        </p:nvPicPr>
        <p:blipFill>
          <a:blip r:embed="rId3"/>
          <a:stretch>
            <a:fillRect/>
          </a:stretch>
        </p:blipFill>
        <p:spPr>
          <a:xfrm>
            <a:off x="7156999" y="127695"/>
            <a:ext cx="4853846" cy="21159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61423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DA80AB-D876-B896-67CA-C532A07DAD15}"/>
              </a:ext>
            </a:extLst>
          </p:cNvPr>
          <p:cNvSpPr>
            <a:spLocks noGrp="1"/>
          </p:cNvSpPr>
          <p:nvPr>
            <p:ph idx="1"/>
          </p:nvPr>
        </p:nvSpPr>
        <p:spPr>
          <a:xfrm>
            <a:off x="529243" y="2983060"/>
            <a:ext cx="10961716" cy="2040775"/>
          </a:xfrm>
        </p:spPr>
        <p:txBody>
          <a:bodyPr>
            <a:noAutofit/>
          </a:bodyPr>
          <a:lstStyle/>
          <a:p>
            <a:pPr marL="0" indent="0" algn="ctr">
              <a:buNone/>
            </a:pPr>
            <a:r>
              <a:rPr lang="en-US" sz="3600" dirty="0">
                <a:solidFill>
                  <a:srgbClr val="FFFFFF"/>
                </a:solidFill>
                <a:latin typeface="McKinsey Sans"/>
              </a:rPr>
              <a:t>Customer service is proving to be one of the most popular applications of generative AI. </a:t>
            </a:r>
          </a:p>
          <a:p>
            <a:pPr marL="0" indent="0" algn="ctr">
              <a:buNone/>
            </a:pPr>
            <a:endParaRPr lang="en-US" sz="3600" dirty="0">
              <a:solidFill>
                <a:srgbClr val="FFFFFF"/>
              </a:solidFill>
              <a:latin typeface="McKinsey Sans"/>
            </a:endParaRPr>
          </a:p>
          <a:p>
            <a:pPr marL="0" indent="0" algn="ctr">
              <a:buNone/>
            </a:pPr>
            <a:r>
              <a:rPr lang="en-US" sz="3600" dirty="0">
                <a:solidFill>
                  <a:srgbClr val="FFFFFF"/>
                </a:solidFill>
                <a:latin typeface="McKinsey Sans"/>
              </a:rPr>
              <a:t>But how exactly can generative AI aid customer service teams (without alienating customers)? </a:t>
            </a:r>
          </a:p>
        </p:txBody>
      </p:sp>
      <p:pic>
        <p:nvPicPr>
          <p:cNvPr id="4" name="Picture 3" descr="A black text on a white background">
            <a:extLst>
              <a:ext uri="{FF2B5EF4-FFF2-40B4-BE49-F238E27FC236}">
                <a16:creationId xmlns:a16="http://schemas.microsoft.com/office/drawing/2014/main" id="{80E30B3D-311C-A0F6-2E39-BF851E786A3B}"/>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pic>
        <p:nvPicPr>
          <p:cNvPr id="10" name="Picture 9">
            <a:extLst>
              <a:ext uri="{FF2B5EF4-FFF2-40B4-BE49-F238E27FC236}">
                <a16:creationId xmlns:a16="http://schemas.microsoft.com/office/drawing/2014/main" id="{E80B89BE-4DFD-5869-3723-A31D81748234}"/>
              </a:ext>
            </a:extLst>
          </p:cNvPr>
          <p:cNvPicPr>
            <a:picLocks noChangeAspect="1"/>
          </p:cNvPicPr>
          <p:nvPr/>
        </p:nvPicPr>
        <p:blipFill>
          <a:blip r:embed="rId3"/>
          <a:stretch>
            <a:fillRect/>
          </a:stretch>
        </p:blipFill>
        <p:spPr>
          <a:xfrm>
            <a:off x="7868337" y="196683"/>
            <a:ext cx="3869234" cy="2195502"/>
          </a:xfrm>
          <a:prstGeom prst="rect">
            <a:avLst/>
          </a:prstGeom>
          <a:ln>
            <a:noFill/>
          </a:ln>
          <a:effectLst>
            <a:outerShdw blurRad="292100" dist="139700" dir="2700000" algn="tl" rotWithShape="0">
              <a:srgbClr val="333333">
                <a:alpha val="65000"/>
              </a:srgbClr>
            </a:outerShdw>
          </a:effectLst>
        </p:spPr>
      </p:pic>
      <p:sp>
        <p:nvSpPr>
          <p:cNvPr id="11" name="Title 1">
            <a:extLst>
              <a:ext uri="{FF2B5EF4-FFF2-40B4-BE49-F238E27FC236}">
                <a16:creationId xmlns:a16="http://schemas.microsoft.com/office/drawing/2014/main" id="{336EF921-30DD-D7FF-C703-A376A2732644}"/>
              </a:ext>
            </a:extLst>
          </p:cNvPr>
          <p:cNvSpPr>
            <a:spLocks noGrp="1"/>
          </p:cNvSpPr>
          <p:nvPr>
            <p:ph type="title"/>
          </p:nvPr>
        </p:nvSpPr>
        <p:spPr>
          <a:xfrm>
            <a:off x="189093" y="753965"/>
            <a:ext cx="9613861" cy="1080938"/>
          </a:xfrm>
        </p:spPr>
        <p:txBody>
          <a:bodyPr/>
          <a:lstStyle/>
          <a:p>
            <a:r>
              <a:rPr lang="en-US" dirty="0"/>
              <a:t>Generative AI and Customer Service</a:t>
            </a:r>
          </a:p>
        </p:txBody>
      </p:sp>
    </p:spTree>
    <p:extLst>
      <p:ext uri="{BB962C8B-B14F-4D97-AF65-F5344CB8AC3E}">
        <p14:creationId xmlns:p14="http://schemas.microsoft.com/office/powerpoint/2010/main" val="395356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BA55D-75CD-BE0D-77AB-F884FE5CCD1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C44C0A-125F-57B8-DFF8-71D0846AF9A9}"/>
              </a:ext>
            </a:extLst>
          </p:cNvPr>
          <p:cNvSpPr>
            <a:spLocks noGrp="1"/>
          </p:cNvSpPr>
          <p:nvPr>
            <p:ph idx="1"/>
          </p:nvPr>
        </p:nvSpPr>
        <p:spPr>
          <a:xfrm>
            <a:off x="389270" y="2351576"/>
            <a:ext cx="11265174" cy="3753196"/>
          </a:xfrm>
        </p:spPr>
        <p:txBody>
          <a:bodyPr>
            <a:noAutofit/>
          </a:bodyPr>
          <a:lstStyle/>
          <a:p>
            <a:pPr marL="0" indent="0" algn="ctr">
              <a:buNone/>
            </a:pPr>
            <a:r>
              <a:rPr lang="en-US" sz="3200" dirty="0">
                <a:solidFill>
                  <a:srgbClr val="FFFFFF"/>
                </a:solidFill>
                <a:latin typeface="McKinsey Sans"/>
              </a:rPr>
              <a:t>One of the obvious uses of generative AI is customer-facing chatbots. If you’ve ever had a frustrating interaction with a chatbot that is not particularly helpful, take heart because, with tools like ChatGPT, organizations can create chatbots that better understand customer queries and respond with much greater accuracy and nuance. They can also handle a large volume of queries efficiently and provide more personalized responses over time.</a:t>
            </a:r>
          </a:p>
        </p:txBody>
      </p:sp>
      <p:pic>
        <p:nvPicPr>
          <p:cNvPr id="4" name="Picture 3" descr="A black text on a white background">
            <a:extLst>
              <a:ext uri="{FF2B5EF4-FFF2-40B4-BE49-F238E27FC236}">
                <a16:creationId xmlns:a16="http://schemas.microsoft.com/office/drawing/2014/main" id="{C9E35F02-5CAA-04FE-FC60-3F9B385C153C}"/>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
        <p:nvSpPr>
          <p:cNvPr id="7" name="Title 1">
            <a:extLst>
              <a:ext uri="{FF2B5EF4-FFF2-40B4-BE49-F238E27FC236}">
                <a16:creationId xmlns:a16="http://schemas.microsoft.com/office/drawing/2014/main" id="{9DC31875-2521-A6C0-0DB9-C82D12A92561}"/>
              </a:ext>
            </a:extLst>
          </p:cNvPr>
          <p:cNvSpPr>
            <a:spLocks noGrp="1"/>
          </p:cNvSpPr>
          <p:nvPr>
            <p:ph type="title"/>
          </p:nvPr>
        </p:nvSpPr>
        <p:spPr>
          <a:xfrm>
            <a:off x="680321" y="753228"/>
            <a:ext cx="9613861" cy="1080938"/>
          </a:xfrm>
        </p:spPr>
        <p:txBody>
          <a:bodyPr/>
          <a:lstStyle/>
          <a:p>
            <a:r>
              <a:rPr lang="en-US" dirty="0"/>
              <a:t>The Common Use of Generative AI</a:t>
            </a:r>
          </a:p>
        </p:txBody>
      </p:sp>
    </p:spTree>
    <p:extLst>
      <p:ext uri="{BB962C8B-B14F-4D97-AF65-F5344CB8AC3E}">
        <p14:creationId xmlns:p14="http://schemas.microsoft.com/office/powerpoint/2010/main" val="3692514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a:extLst>
            <a:ext uri="{FF2B5EF4-FFF2-40B4-BE49-F238E27FC236}">
              <a16:creationId xmlns:a16="http://schemas.microsoft.com/office/drawing/2014/main" id="{7D86A750-5FE9-CB16-6CC6-AFA4AA7A31DD}"/>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C91123BF-2BCA-B8E1-EE21-E00F346ECF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25">
            <a:extLst>
              <a:ext uri="{FF2B5EF4-FFF2-40B4-BE49-F238E27FC236}">
                <a16:creationId xmlns:a16="http://schemas.microsoft.com/office/drawing/2014/main" id="{8ED49A49-8A8C-ED34-47D4-0BC9B89D69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8" name="Rectangle 27">
            <a:extLst>
              <a:ext uri="{FF2B5EF4-FFF2-40B4-BE49-F238E27FC236}">
                <a16:creationId xmlns:a16="http://schemas.microsoft.com/office/drawing/2014/main" id="{8BCC46AC-7910-0491-6AB8-A80BFA205D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a:extLst>
              <a:ext uri="{FF2B5EF4-FFF2-40B4-BE49-F238E27FC236}">
                <a16:creationId xmlns:a16="http://schemas.microsoft.com/office/drawing/2014/main" id="{65B5FABD-7C9F-D262-9DA2-265113ABB55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32" name="Rectangle 31">
            <a:extLst>
              <a:ext uri="{FF2B5EF4-FFF2-40B4-BE49-F238E27FC236}">
                <a16:creationId xmlns:a16="http://schemas.microsoft.com/office/drawing/2014/main" id="{B55AD842-3F21-DB4E-8E37-49E5AE679B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EEFE46EB-44E0-3791-C8E4-CF0CE8894B84}"/>
              </a:ext>
            </a:extLst>
          </p:cNvPr>
          <p:cNvSpPr>
            <a:spLocks noGrp="1"/>
          </p:cNvSpPr>
          <p:nvPr>
            <p:ph type="title"/>
          </p:nvPr>
        </p:nvSpPr>
        <p:spPr>
          <a:xfrm>
            <a:off x="680321" y="2063262"/>
            <a:ext cx="3739279" cy="2661052"/>
          </a:xfrm>
        </p:spPr>
        <p:txBody>
          <a:bodyPr>
            <a:normAutofit/>
          </a:bodyPr>
          <a:lstStyle/>
          <a:p>
            <a:pPr algn="r"/>
            <a:r>
              <a:rPr lang="en-US" sz="4100" dirty="0">
                <a:solidFill>
                  <a:srgbClr val="FFFFFF"/>
                </a:solidFill>
              </a:rPr>
              <a:t>Advantages of Using AI in Customer Service</a:t>
            </a:r>
          </a:p>
        </p:txBody>
      </p:sp>
      <p:sp>
        <p:nvSpPr>
          <p:cNvPr id="3" name="Content Placeholder 2">
            <a:extLst>
              <a:ext uri="{FF2B5EF4-FFF2-40B4-BE49-F238E27FC236}">
                <a16:creationId xmlns:a16="http://schemas.microsoft.com/office/drawing/2014/main" id="{758734AC-A9D5-7A7E-455A-D26EC81CA65A}"/>
              </a:ext>
            </a:extLst>
          </p:cNvPr>
          <p:cNvSpPr>
            <a:spLocks noGrp="1"/>
          </p:cNvSpPr>
          <p:nvPr>
            <p:ph idx="1"/>
          </p:nvPr>
        </p:nvSpPr>
        <p:spPr>
          <a:xfrm>
            <a:off x="5099921" y="459557"/>
            <a:ext cx="6931292" cy="5503101"/>
          </a:xfrm>
        </p:spPr>
        <p:txBody>
          <a:bodyPr anchor="ctr">
            <a:normAutofit fontScale="85000" lnSpcReduction="20000"/>
          </a:bodyPr>
          <a:lstStyle/>
          <a:p>
            <a:r>
              <a:rPr lang="en-US" sz="2800" i="0" dirty="0">
                <a:solidFill>
                  <a:srgbClr val="FFFFFF"/>
                </a:solidFill>
                <a:effectLst/>
                <a:latin typeface="McKinsey Sans"/>
              </a:rPr>
              <a:t>Improve Efficiency</a:t>
            </a:r>
          </a:p>
          <a:p>
            <a:pPr lvl="2"/>
            <a:r>
              <a:rPr lang="en-US" sz="2200" dirty="0">
                <a:solidFill>
                  <a:srgbClr val="FFFFFF"/>
                </a:solidFill>
                <a:latin typeface="McKinsey Sans"/>
              </a:rPr>
              <a:t>Eliminating time-consuming, repetitive tasks</a:t>
            </a:r>
          </a:p>
          <a:p>
            <a:pPr lvl="2"/>
            <a:r>
              <a:rPr lang="en-US" sz="2200" dirty="0">
                <a:solidFill>
                  <a:srgbClr val="FFFFFF"/>
                </a:solidFill>
                <a:latin typeface="McKinsey Sans"/>
              </a:rPr>
              <a:t>Enables analysis of customer interactions</a:t>
            </a:r>
          </a:p>
          <a:p>
            <a:pPr lvl="2"/>
            <a:r>
              <a:rPr lang="en-US" sz="2200" dirty="0">
                <a:solidFill>
                  <a:srgbClr val="FFFFFF"/>
                </a:solidFill>
                <a:latin typeface="McKinsey Sans"/>
              </a:rPr>
              <a:t>Optimizing data to support CS operations</a:t>
            </a:r>
          </a:p>
          <a:p>
            <a:r>
              <a:rPr lang="en-US" sz="2800" i="0" dirty="0">
                <a:solidFill>
                  <a:srgbClr val="FFFFFF"/>
                </a:solidFill>
                <a:effectLst/>
                <a:latin typeface="McKinsey Sans"/>
              </a:rPr>
              <a:t>Provides 24/7 Customer S</a:t>
            </a:r>
            <a:r>
              <a:rPr lang="en-US" sz="2800" dirty="0">
                <a:solidFill>
                  <a:srgbClr val="FFFFFF"/>
                </a:solidFill>
                <a:latin typeface="McKinsey Sans"/>
              </a:rPr>
              <a:t>ervice</a:t>
            </a:r>
          </a:p>
          <a:p>
            <a:r>
              <a:rPr lang="en-US" sz="2800" i="0" dirty="0">
                <a:solidFill>
                  <a:srgbClr val="FFFFFF"/>
                </a:solidFill>
                <a:effectLst/>
                <a:latin typeface="McKinsey Sans"/>
              </a:rPr>
              <a:t>Deliver Quick &amp; Personalized Suppo</a:t>
            </a:r>
            <a:r>
              <a:rPr lang="en-US" sz="2800" dirty="0">
                <a:solidFill>
                  <a:srgbClr val="FFFFFF"/>
                </a:solidFill>
                <a:latin typeface="McKinsey Sans"/>
              </a:rPr>
              <a:t>rt</a:t>
            </a:r>
          </a:p>
          <a:p>
            <a:r>
              <a:rPr lang="en-US" sz="2800" i="0" dirty="0">
                <a:solidFill>
                  <a:srgbClr val="FFFFFF"/>
                </a:solidFill>
                <a:effectLst/>
                <a:latin typeface="McKinsey Sans"/>
              </a:rPr>
              <a:t>Offer Multilingual Support</a:t>
            </a:r>
          </a:p>
          <a:p>
            <a:r>
              <a:rPr lang="en-US" sz="2800" dirty="0">
                <a:solidFill>
                  <a:srgbClr val="FFFFFF"/>
                </a:solidFill>
                <a:latin typeface="McKinsey Sans"/>
              </a:rPr>
              <a:t>Deliver Realistic Conversations</a:t>
            </a:r>
          </a:p>
          <a:p>
            <a:r>
              <a:rPr lang="en-US" sz="2800" dirty="0">
                <a:solidFill>
                  <a:srgbClr val="FFFFFF"/>
                </a:solidFill>
                <a:latin typeface="McKinsey Sans"/>
              </a:rPr>
              <a:t>Extracting Data-Driven Insights</a:t>
            </a:r>
          </a:p>
          <a:p>
            <a:r>
              <a:rPr lang="en-US" sz="2800" dirty="0">
                <a:solidFill>
                  <a:srgbClr val="FFFFFF"/>
                </a:solidFill>
                <a:latin typeface="McKinsey Sans"/>
              </a:rPr>
              <a:t>Cost Savings</a:t>
            </a:r>
          </a:p>
          <a:p>
            <a:pPr lvl="2"/>
            <a:r>
              <a:rPr lang="en-US" sz="2200" dirty="0">
                <a:solidFill>
                  <a:srgbClr val="FFFFFF"/>
                </a:solidFill>
                <a:latin typeface="McKinsey Sans"/>
              </a:rPr>
              <a:t>Reduces labor costs associated with hiring and training</a:t>
            </a:r>
          </a:p>
          <a:p>
            <a:pPr marL="0" indent="0">
              <a:buNone/>
            </a:pPr>
            <a:endParaRPr lang="en-US" sz="2800" dirty="0">
              <a:solidFill>
                <a:srgbClr val="FFFFFF"/>
              </a:solidFill>
              <a:latin typeface="McKinsey Sans"/>
            </a:endParaRPr>
          </a:p>
          <a:p>
            <a:pPr marL="0" indent="0" algn="ctr">
              <a:buNone/>
            </a:pPr>
            <a:r>
              <a:rPr lang="en-US" sz="2800" i="1" dirty="0">
                <a:solidFill>
                  <a:schemeClr val="bg2">
                    <a:lumMod val="75000"/>
                  </a:schemeClr>
                </a:solidFill>
                <a:latin typeface="McKinsey Sans"/>
              </a:rPr>
              <a:t>78% of customer service professionals say AI and automation tools help them spend time on more important aspects of their role.</a:t>
            </a:r>
            <a:endParaRPr lang="en-US" sz="2800" i="1" dirty="0">
              <a:solidFill>
                <a:schemeClr val="bg2">
                  <a:lumMod val="75000"/>
                </a:schemeClr>
              </a:solidFill>
            </a:endParaRPr>
          </a:p>
        </p:txBody>
      </p:sp>
      <p:pic>
        <p:nvPicPr>
          <p:cNvPr id="5" name="Picture 4" descr="A black text on a white background">
            <a:extLst>
              <a:ext uri="{FF2B5EF4-FFF2-40B4-BE49-F238E27FC236}">
                <a16:creationId xmlns:a16="http://schemas.microsoft.com/office/drawing/2014/main" id="{0558D94C-FD4C-85A4-9138-D76498368137}"/>
              </a:ext>
            </a:extLst>
          </p:cNvPr>
          <p:cNvPicPr>
            <a:picLocks noChangeAspect="1"/>
          </p:cNvPicPr>
          <p:nvPr/>
        </p:nvPicPr>
        <p:blipFill>
          <a:blip r:embed="rId4">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Tree>
    <p:extLst>
      <p:ext uri="{BB962C8B-B14F-4D97-AF65-F5344CB8AC3E}">
        <p14:creationId xmlns:p14="http://schemas.microsoft.com/office/powerpoint/2010/main" val="2973245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a:extLst>
            <a:ext uri="{FF2B5EF4-FFF2-40B4-BE49-F238E27FC236}">
              <a16:creationId xmlns:a16="http://schemas.microsoft.com/office/drawing/2014/main" id="{A3CB4663-74B8-BABF-53D9-E17FB4CF5BA2}"/>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2967455-A1AE-E4E1-461B-C0E30A3DB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25">
            <a:extLst>
              <a:ext uri="{FF2B5EF4-FFF2-40B4-BE49-F238E27FC236}">
                <a16:creationId xmlns:a16="http://schemas.microsoft.com/office/drawing/2014/main" id="{B5B21CC0-59F5-AA4D-33C5-4853BACC959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8" name="Rectangle 27">
            <a:extLst>
              <a:ext uri="{FF2B5EF4-FFF2-40B4-BE49-F238E27FC236}">
                <a16:creationId xmlns:a16="http://schemas.microsoft.com/office/drawing/2014/main" id="{BF9DE937-7A21-4ECE-37BB-03ABDB3813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a:extLst>
              <a:ext uri="{FF2B5EF4-FFF2-40B4-BE49-F238E27FC236}">
                <a16:creationId xmlns:a16="http://schemas.microsoft.com/office/drawing/2014/main" id="{72C0F6A7-D508-3B7B-0C7D-D102E8FCD1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32" name="Rectangle 31">
            <a:extLst>
              <a:ext uri="{FF2B5EF4-FFF2-40B4-BE49-F238E27FC236}">
                <a16:creationId xmlns:a16="http://schemas.microsoft.com/office/drawing/2014/main" id="{E4B9B649-ED3A-B4EB-9EA0-F1D3B7429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F35A9D1-C634-54D1-B2C3-2BCEB25C47B5}"/>
              </a:ext>
            </a:extLst>
          </p:cNvPr>
          <p:cNvSpPr>
            <a:spLocks noGrp="1"/>
          </p:cNvSpPr>
          <p:nvPr>
            <p:ph type="title"/>
          </p:nvPr>
        </p:nvSpPr>
        <p:spPr>
          <a:xfrm>
            <a:off x="680321" y="2063262"/>
            <a:ext cx="3739279" cy="2661052"/>
          </a:xfrm>
        </p:spPr>
        <p:txBody>
          <a:bodyPr>
            <a:normAutofit fontScale="90000"/>
          </a:bodyPr>
          <a:lstStyle/>
          <a:p>
            <a:pPr algn="r"/>
            <a:r>
              <a:rPr lang="en-US" sz="4100" dirty="0">
                <a:solidFill>
                  <a:srgbClr val="FFFFFF"/>
                </a:solidFill>
              </a:rPr>
              <a:t>Challenges &amp; Limitations of Using AI in Customer Service</a:t>
            </a:r>
          </a:p>
        </p:txBody>
      </p:sp>
      <p:sp>
        <p:nvSpPr>
          <p:cNvPr id="3" name="Content Placeholder 2">
            <a:extLst>
              <a:ext uri="{FF2B5EF4-FFF2-40B4-BE49-F238E27FC236}">
                <a16:creationId xmlns:a16="http://schemas.microsoft.com/office/drawing/2014/main" id="{DA363167-F307-2DD5-CA9F-4E25515317D5}"/>
              </a:ext>
            </a:extLst>
          </p:cNvPr>
          <p:cNvSpPr>
            <a:spLocks noGrp="1"/>
          </p:cNvSpPr>
          <p:nvPr>
            <p:ph idx="1"/>
          </p:nvPr>
        </p:nvSpPr>
        <p:spPr>
          <a:xfrm>
            <a:off x="4955353" y="254872"/>
            <a:ext cx="6931292" cy="5765975"/>
          </a:xfrm>
        </p:spPr>
        <p:txBody>
          <a:bodyPr anchor="ctr">
            <a:normAutofit fontScale="92500" lnSpcReduction="10000"/>
          </a:bodyPr>
          <a:lstStyle/>
          <a:p>
            <a:pPr lvl="1"/>
            <a:r>
              <a:rPr lang="en-US" sz="2400" dirty="0">
                <a:solidFill>
                  <a:srgbClr val="FFFFFF"/>
                </a:solidFill>
                <a:latin typeface="McKinsey Sans"/>
              </a:rPr>
              <a:t>Emotional Intelligence</a:t>
            </a:r>
          </a:p>
          <a:p>
            <a:pPr lvl="3"/>
            <a:r>
              <a:rPr lang="en-US" sz="1800" dirty="0">
                <a:solidFill>
                  <a:srgbClr val="FFFFFF"/>
                </a:solidFill>
                <a:latin typeface="McKinsey Sans"/>
              </a:rPr>
              <a:t>AI lacks the emotional intelligence and nuanced communication skills that human agents possess. Customers often appreciate empathy and understanding, which AI struggles to replicate.</a:t>
            </a:r>
          </a:p>
          <a:p>
            <a:pPr lvl="1"/>
            <a:r>
              <a:rPr lang="en-US" sz="2400" dirty="0">
                <a:solidFill>
                  <a:srgbClr val="FFFFFF"/>
                </a:solidFill>
                <a:latin typeface="McKinsey Sans"/>
              </a:rPr>
              <a:t>Personal Interaction</a:t>
            </a:r>
          </a:p>
          <a:p>
            <a:pPr lvl="3"/>
            <a:r>
              <a:rPr lang="en-US" sz="1800" dirty="0">
                <a:solidFill>
                  <a:srgbClr val="FFFFFF"/>
                </a:solidFill>
                <a:latin typeface="McKinsey Sans"/>
              </a:rPr>
              <a:t>Highly automated AI responses can make customers feel disconnected. Traditional customer service involves personal interactions, and AI may not fully replace that.</a:t>
            </a:r>
          </a:p>
          <a:p>
            <a:pPr lvl="1"/>
            <a:r>
              <a:rPr lang="en-US" sz="2400" dirty="0">
                <a:solidFill>
                  <a:srgbClr val="FFFFFF"/>
                </a:solidFill>
                <a:latin typeface="McKinsey Sans"/>
              </a:rPr>
              <a:t>Bias and Fairness</a:t>
            </a:r>
          </a:p>
          <a:p>
            <a:pPr lvl="3"/>
            <a:r>
              <a:rPr lang="en-US" sz="1800" dirty="0">
                <a:solidFill>
                  <a:srgbClr val="FFFFFF"/>
                </a:solidFill>
                <a:latin typeface="McKinsey Sans"/>
              </a:rPr>
              <a:t>AI systems can inadvertently exhibit bias, leading to unfair or discriminatory treatment of specific groups. Ensuring fairness is a challenge.</a:t>
            </a:r>
          </a:p>
          <a:p>
            <a:pPr lvl="1"/>
            <a:r>
              <a:rPr lang="en-US" sz="2400" dirty="0">
                <a:solidFill>
                  <a:srgbClr val="FFFFFF"/>
                </a:solidFill>
                <a:latin typeface="McKinsey Sans"/>
              </a:rPr>
              <a:t>Complex Scenarios</a:t>
            </a:r>
          </a:p>
          <a:p>
            <a:pPr lvl="3"/>
            <a:r>
              <a:rPr lang="en-US" sz="1800" dirty="0">
                <a:solidFill>
                  <a:srgbClr val="FFFFFF"/>
                </a:solidFill>
                <a:latin typeface="McKinsey Sans"/>
              </a:rPr>
              <a:t>While rule-based AI works for basic inquiries, handling complex, unpredictable customer behavior requires more advanced AI techniques like machine learning.</a:t>
            </a:r>
          </a:p>
          <a:p>
            <a:pPr lvl="1"/>
            <a:r>
              <a:rPr lang="en-US" sz="2400" dirty="0">
                <a:solidFill>
                  <a:srgbClr val="FFFFFF"/>
                </a:solidFill>
                <a:latin typeface="McKinsey Sans"/>
              </a:rPr>
              <a:t>Adaptability</a:t>
            </a:r>
          </a:p>
          <a:p>
            <a:pPr lvl="3"/>
            <a:r>
              <a:rPr lang="en-US" sz="1800" dirty="0">
                <a:solidFill>
                  <a:srgbClr val="FFFFFF"/>
                </a:solidFill>
                <a:latin typeface="McKinsey Sans"/>
              </a:rPr>
              <a:t>Current chatbots often fall short because they rely on rigid rules. Machine learning aims to make AI adaptable and responsive, learning from historical interactions.</a:t>
            </a:r>
          </a:p>
        </p:txBody>
      </p:sp>
      <p:pic>
        <p:nvPicPr>
          <p:cNvPr id="5" name="Picture 4" descr="A black text on a white background">
            <a:extLst>
              <a:ext uri="{FF2B5EF4-FFF2-40B4-BE49-F238E27FC236}">
                <a16:creationId xmlns:a16="http://schemas.microsoft.com/office/drawing/2014/main" id="{63079BFD-8CC3-5C41-D803-F73D7E648234}"/>
              </a:ext>
            </a:extLst>
          </p:cNvPr>
          <p:cNvPicPr>
            <a:picLocks noChangeAspect="1"/>
          </p:cNvPicPr>
          <p:nvPr/>
        </p:nvPicPr>
        <p:blipFill>
          <a:blip r:embed="rId4">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spTree>
    <p:extLst>
      <p:ext uri="{BB962C8B-B14F-4D97-AF65-F5344CB8AC3E}">
        <p14:creationId xmlns:p14="http://schemas.microsoft.com/office/powerpoint/2010/main" val="16902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a:extLst>
              <a:ext uri="{FF2B5EF4-FFF2-40B4-BE49-F238E27FC236}">
                <a16:creationId xmlns:a16="http://schemas.microsoft.com/office/drawing/2014/main" id="{5B5FB5AC-39B2-4094-B486-0FCD501D50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4" name="Picture 13">
            <a:extLst>
              <a:ext uri="{FF2B5EF4-FFF2-40B4-BE49-F238E27FC236}">
                <a16:creationId xmlns:a16="http://schemas.microsoft.com/office/drawing/2014/main" id="{7150CFE4-97B0-48C6-ACD6-9399CBA119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6" name="Rectangle 15">
            <a:extLst>
              <a:ext uri="{FF2B5EF4-FFF2-40B4-BE49-F238E27FC236}">
                <a16:creationId xmlns:a16="http://schemas.microsoft.com/office/drawing/2014/main" id="{A3C6F7F0-46EA-4F8E-A112-1B517C2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8" name="Rectangle 17">
            <a:extLst>
              <a:ext uri="{FF2B5EF4-FFF2-40B4-BE49-F238E27FC236}">
                <a16:creationId xmlns:a16="http://schemas.microsoft.com/office/drawing/2014/main" id="{1691A3CC-CDA1-4C3B-9150-FCFB5373D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5" name="Picture 4">
            <a:extLst>
              <a:ext uri="{FF2B5EF4-FFF2-40B4-BE49-F238E27FC236}">
                <a16:creationId xmlns:a16="http://schemas.microsoft.com/office/drawing/2014/main" id="{B6AF0B0F-D83F-8E60-38C9-7FE999454F97}"/>
              </a:ext>
            </a:extLst>
          </p:cNvPr>
          <p:cNvPicPr>
            <a:picLocks noChangeAspect="1"/>
          </p:cNvPicPr>
          <p:nvPr/>
        </p:nvPicPr>
        <p:blipFill rotWithShape="1">
          <a:blip r:embed="rId5"/>
          <a:srcRect t="18830" b="3315"/>
          <a:stretch/>
        </p:blipFill>
        <p:spPr>
          <a:xfrm>
            <a:off x="-3176" y="10"/>
            <a:ext cx="12192000" cy="6857991"/>
          </a:xfrm>
          <a:prstGeom prst="rect">
            <a:avLst/>
          </a:prstGeom>
        </p:spPr>
      </p:pic>
      <p:sp>
        <p:nvSpPr>
          <p:cNvPr id="20" name="Rectangle 19">
            <a:extLst>
              <a:ext uri="{FF2B5EF4-FFF2-40B4-BE49-F238E27FC236}">
                <a16:creationId xmlns:a16="http://schemas.microsoft.com/office/drawing/2014/main" id="{41704883-D088-4683-A1FD-AEE53B336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249541"/>
            <a:ext cx="8968085"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9A36D3C-EA87-7C0D-18F6-738EB36A46E4}"/>
              </a:ext>
            </a:extLst>
          </p:cNvPr>
          <p:cNvSpPr>
            <a:spLocks noGrp="1"/>
          </p:cNvSpPr>
          <p:nvPr>
            <p:ph type="title"/>
          </p:nvPr>
        </p:nvSpPr>
        <p:spPr>
          <a:xfrm>
            <a:off x="680322" y="4402667"/>
            <a:ext cx="8133478" cy="940240"/>
          </a:xfrm>
        </p:spPr>
        <p:txBody>
          <a:bodyPr vert="horz" lIns="91440" tIns="45720" rIns="91440" bIns="45720" rtlCol="0" anchor="b">
            <a:normAutofit/>
          </a:bodyPr>
          <a:lstStyle/>
          <a:p>
            <a:pPr algn="r"/>
            <a:r>
              <a:rPr lang="en-US" sz="4800" dirty="0"/>
              <a:t>What are your plans for AI?</a:t>
            </a:r>
          </a:p>
        </p:txBody>
      </p:sp>
      <p:sp>
        <p:nvSpPr>
          <p:cNvPr id="22" name="Rectangle 21">
            <a:extLst>
              <a:ext uri="{FF2B5EF4-FFF2-40B4-BE49-F238E27FC236}">
                <a16:creationId xmlns:a16="http://schemas.microsoft.com/office/drawing/2014/main" id="{A9C04EC1-26B9-40BD-84A6-B2C0A913D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4249541"/>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4" name="Rectangle 23">
            <a:extLst>
              <a:ext uri="{FF2B5EF4-FFF2-40B4-BE49-F238E27FC236}">
                <a16:creationId xmlns:a16="http://schemas.microsoft.com/office/drawing/2014/main" id="{9BAB74E2-5A82-47FD-BBB4-BFD47779F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02314"/>
            <a:ext cx="8968085" cy="275942"/>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9C4FFB60-A034-4994-8F55-E38D4F31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5902314"/>
            <a:ext cx="3080285" cy="275942"/>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7EEB5E94-2513-39C4-F9CA-20E14B5E4CF1}"/>
              </a:ext>
            </a:extLst>
          </p:cNvPr>
          <p:cNvSpPr txBox="1">
            <a:spLocks/>
          </p:cNvSpPr>
          <p:nvPr/>
        </p:nvSpPr>
        <p:spPr>
          <a:xfrm>
            <a:off x="9218780" y="4633705"/>
            <a:ext cx="2862978" cy="94024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r"/>
            <a:endParaRPr lang="en-US" sz="1600" dirty="0"/>
          </a:p>
        </p:txBody>
      </p:sp>
    </p:spTree>
    <p:extLst>
      <p:ext uri="{BB962C8B-B14F-4D97-AF65-F5344CB8AC3E}">
        <p14:creationId xmlns:p14="http://schemas.microsoft.com/office/powerpoint/2010/main" val="163590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nodePh="1">
                                  <p:stCondLst>
                                    <p:cond delay="1000"/>
                                  </p:stCondLst>
                                  <p:endCondLst>
                                    <p:cond evt="begin" delay="0">
                                      <p:tn val="8"/>
                                    </p:cond>
                                  </p:endCondLst>
                                  <p:iterate>
                                    <p:tmPct val="10000"/>
                                  </p:iterate>
                                  <p:childTnLst>
                                    <p:set>
                                      <p:cBhvr>
                                        <p:cTn id="9" dur="1" fill="hold">
                                          <p:stCondLst>
                                            <p:cond delay="0"/>
                                          </p:stCondLst>
                                        </p:cTn>
                                        <p:tgtEl>
                                          <p:spTgt spid="6"/>
                                        </p:tgtEl>
                                        <p:attrNameLst>
                                          <p:attrName>style.visibility</p:attrName>
                                        </p:attrNameLst>
                                      </p:cBhvr>
                                      <p:to>
                                        <p:strVal val="visible"/>
                                      </p:to>
                                    </p:set>
                                    <p:animEffect transition="in" filter="fade">
                                      <p:cBhvr>
                                        <p:cTn id="10"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D7481-E2E4-9220-FC0D-E25E8CBD0DCD}"/>
              </a:ext>
            </a:extLst>
          </p:cNvPr>
          <p:cNvSpPr>
            <a:spLocks noGrp="1"/>
          </p:cNvSpPr>
          <p:nvPr>
            <p:ph type="title"/>
          </p:nvPr>
        </p:nvSpPr>
        <p:spPr/>
        <p:txBody>
          <a:bodyPr/>
          <a:lstStyle/>
          <a:p>
            <a:r>
              <a:rPr lang="en-US" dirty="0"/>
              <a:t>In Summary…</a:t>
            </a:r>
          </a:p>
        </p:txBody>
      </p:sp>
      <p:sp>
        <p:nvSpPr>
          <p:cNvPr id="3" name="Content Placeholder 2">
            <a:extLst>
              <a:ext uri="{FF2B5EF4-FFF2-40B4-BE49-F238E27FC236}">
                <a16:creationId xmlns:a16="http://schemas.microsoft.com/office/drawing/2014/main" id="{BCF1D0F4-2CAB-6EC2-ACCC-74868408769D}"/>
              </a:ext>
            </a:extLst>
          </p:cNvPr>
          <p:cNvSpPr>
            <a:spLocks noGrp="1"/>
          </p:cNvSpPr>
          <p:nvPr>
            <p:ph idx="1"/>
          </p:nvPr>
        </p:nvSpPr>
        <p:spPr>
          <a:xfrm>
            <a:off x="181155" y="2465445"/>
            <a:ext cx="11621191" cy="3599316"/>
          </a:xfrm>
        </p:spPr>
        <p:txBody>
          <a:bodyPr>
            <a:noAutofit/>
          </a:bodyPr>
          <a:lstStyle/>
          <a:p>
            <a:pPr marL="0" indent="0" fontAlgn="base">
              <a:buNone/>
            </a:pPr>
            <a:r>
              <a:rPr lang="en-US" dirty="0">
                <a:solidFill>
                  <a:srgbClr val="FFFFFF"/>
                </a:solidFill>
                <a:latin typeface="McKinsey Sans"/>
              </a:rPr>
              <a:t>In summary, while AI offers significant benefits, it’s essential to strike a balance between automation and human touch in customer service. Companies must consider the context, complexity, and emotional aspects of interactions when deciding how to integrate AI into their support systems.</a:t>
            </a:r>
          </a:p>
          <a:p>
            <a:pPr marL="0" indent="0" fontAlgn="base">
              <a:buNone/>
            </a:pPr>
            <a:endParaRPr lang="en-US" sz="1800" dirty="0">
              <a:solidFill>
                <a:srgbClr val="FFFFFF"/>
              </a:solidFill>
              <a:latin typeface="McKinsey Sans"/>
            </a:endParaRPr>
          </a:p>
          <a:p>
            <a:pPr marL="0" indent="0" fontAlgn="base">
              <a:buNone/>
            </a:pPr>
            <a:r>
              <a:rPr lang="en-US" dirty="0">
                <a:solidFill>
                  <a:srgbClr val="FFFFFF"/>
                </a:solidFill>
                <a:latin typeface="McKinsey Sans"/>
              </a:rPr>
              <a:t>As AI technology advances, we can expect to see even more innovative and effective uses in customer service.</a:t>
            </a:r>
          </a:p>
          <a:p>
            <a:pPr marL="0" indent="0" fontAlgn="base">
              <a:buNone/>
            </a:pPr>
            <a:endParaRPr lang="en-US" sz="1800" dirty="0">
              <a:solidFill>
                <a:srgbClr val="FFFFFF"/>
              </a:solidFill>
              <a:latin typeface="McKinsey Sans"/>
            </a:endParaRPr>
          </a:p>
          <a:p>
            <a:pPr marL="0" indent="0" fontAlgn="base">
              <a:buNone/>
            </a:pPr>
            <a:r>
              <a:rPr lang="en-US" dirty="0">
                <a:solidFill>
                  <a:srgbClr val="FFFFFF"/>
                </a:solidFill>
                <a:latin typeface="McKinsey Sans"/>
              </a:rPr>
              <a:t>The future is promising, and it's clear that AI will play a pivotal role in shaping how businesses interact with and serve their customers.</a:t>
            </a:r>
          </a:p>
          <a:p>
            <a:pPr marL="0" indent="0" fontAlgn="base">
              <a:buNone/>
            </a:pPr>
            <a:endParaRPr lang="en-US" b="0" i="0" dirty="0">
              <a:effectLst/>
              <a:latin typeface="Lexend Deca"/>
            </a:endParaRPr>
          </a:p>
        </p:txBody>
      </p:sp>
      <p:pic>
        <p:nvPicPr>
          <p:cNvPr id="4" name="Picture 3" descr="A black text on a white background">
            <a:extLst>
              <a:ext uri="{FF2B5EF4-FFF2-40B4-BE49-F238E27FC236}">
                <a16:creationId xmlns:a16="http://schemas.microsoft.com/office/drawing/2014/main" id="{55E14FFC-EBC8-AD21-CC51-02FF427794BA}"/>
              </a:ext>
            </a:extLst>
          </p:cNvPr>
          <p:cNvPicPr>
            <a:picLocks noChangeAspect="1"/>
          </p:cNvPicPr>
          <p:nvPr/>
        </p:nvPicPr>
        <p:blipFill>
          <a:blip r:embed="rId2">
            <a:clrChange>
              <a:clrFrom>
                <a:srgbClr val="FFFFFF"/>
              </a:clrFrom>
              <a:clrTo>
                <a:srgbClr val="FFFFFF">
                  <a:alpha val="0"/>
                </a:srgbClr>
              </a:clrTo>
            </a:clrChange>
            <a:lum bright="70000" contrast="-70000"/>
            <a:alphaModFix amt="35000"/>
            <a:extLst>
              <a:ext uri="{28A0092B-C50C-407E-A947-70E740481C1C}">
                <a14:useLocalDpi xmlns:a14="http://schemas.microsoft.com/office/drawing/2010/main" val="0"/>
              </a:ext>
            </a:extLst>
          </a:blip>
          <a:stretch>
            <a:fillRect/>
          </a:stretch>
        </p:blipFill>
        <p:spPr>
          <a:xfrm>
            <a:off x="8672945" y="5837968"/>
            <a:ext cx="3337900" cy="823349"/>
          </a:xfrm>
          <a:prstGeom prst="rect">
            <a:avLst/>
          </a:prstGeom>
        </p:spPr>
      </p:pic>
      <p:pic>
        <p:nvPicPr>
          <p:cNvPr id="1026" name="Picture 2" descr="Final Thoughts Stock Photos - 6,604 Images | Shutterstock">
            <a:extLst>
              <a:ext uri="{FF2B5EF4-FFF2-40B4-BE49-F238E27FC236}">
                <a16:creationId xmlns:a16="http://schemas.microsoft.com/office/drawing/2014/main" id="{2EB3EB59-627F-E90B-6D66-A2C8351B71E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2130"/>
          <a:stretch/>
        </p:blipFill>
        <p:spPr bwMode="auto">
          <a:xfrm>
            <a:off x="7862975" y="121949"/>
            <a:ext cx="3714750" cy="234349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07179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Metadata/LabelInfo.xml><?xml version="1.0" encoding="utf-8"?>
<clbl:labelList xmlns:clbl="http://schemas.microsoft.com/office/2020/mipLabelMetadata">
  <clbl:label id="{0d396c31-441f-4e16-a6e6-3b017f2f63d1}" enabled="0" method="" siteId="{0d396c31-441f-4e16-a6e6-3b017f2f63d1}" removed="1"/>
</clbl:labelList>
</file>

<file path=docProps/app.xml><?xml version="1.0" encoding="utf-8"?>
<Properties xmlns="http://schemas.openxmlformats.org/officeDocument/2006/extended-properties" xmlns:vt="http://schemas.openxmlformats.org/officeDocument/2006/docPropsVTypes">
  <Template>TM04033917[[fn=Berlin]]</Template>
  <TotalTime>1698</TotalTime>
  <Words>650</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Lexend Deca</vt:lpstr>
      <vt:lpstr>McKinsey Sans</vt:lpstr>
      <vt:lpstr>Trebuchet MS</vt:lpstr>
      <vt:lpstr>Berlin</vt:lpstr>
      <vt:lpstr>The Evolution of Customer Service Through Generative AI</vt:lpstr>
      <vt:lpstr>Traditional AI vs. Generative AI</vt:lpstr>
      <vt:lpstr>Generative AI and Customer Service</vt:lpstr>
      <vt:lpstr>The Common Use of Generative AI</vt:lpstr>
      <vt:lpstr>Advantages of Using AI in Customer Service</vt:lpstr>
      <vt:lpstr>Challenges &amp; Limitations of Using AI in Customer Service</vt:lpstr>
      <vt:lpstr>What are your plans for AI?</vt:lpstr>
      <vt:lpstr>In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A Connected Customer Experience</dc:title>
  <dc:creator>Carol Barton</dc:creator>
  <cp:lastModifiedBy>Christine Campbell</cp:lastModifiedBy>
  <cp:revision>4</cp:revision>
  <cp:lastPrinted>2024-04-09T15:11:33Z</cp:lastPrinted>
  <dcterms:created xsi:type="dcterms:W3CDTF">2023-04-17T11:55:07Z</dcterms:created>
  <dcterms:modified xsi:type="dcterms:W3CDTF">2024-04-09T15:11:52Z</dcterms:modified>
</cp:coreProperties>
</file>